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FC905909-72B9-4AD7-B86C-83558DB1D1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7973" autoAdjust="0"/>
    <p:restoredTop sz="91184" autoAdjust="0"/>
  </p:normalViewPr>
  <p:slideViewPr>
    <p:cSldViewPr snapToGrid="0">
      <p:cViewPr varScale="1">
        <p:scale>
          <a:sx n="100" d="100"/>
          <a:sy n="100" d="100"/>
        </p:scale>
        <p:origin x="648" y="77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6410d23e5_1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6410d23e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96410d23e5_3_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96410d23e5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96410d23e5_2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96410d23e5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93c1acac5f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93c1acac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96410d23e5_1_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96410d23e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96410d23e5_1_4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96410d23e5_1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endParaRPr lang="ko-KR" altLang="en-US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93e5c27396_14_4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93e5c27396_1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  <a:defRPr/>
            </a:pPr>
            <a:r>
              <a:rPr lang="ko-KR" altLang="en-US" sz="1000">
                <a:latin typeface="Roboto Medium"/>
                <a:ea typeface="Roboto Medium"/>
                <a:cs typeface="Roboto Medium"/>
                <a:sym typeface="Roboto Medium"/>
              </a:rPr>
              <a:t/>
            </a:r>
            <a:endParaRPr lang="ko-KR" altLang="en-US"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93c1acac5f_0_2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93c1acac5f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15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/>
            </a:r>
            <a:endParaRPr lang="ko-KR" altLang="en-US" sz="115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96410d23e5_1_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96410d23e5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6410d23e5_1_4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6410d23e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6410d23e5_3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6410d23e5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6410d23e5_1_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6410d23e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96410d23e5_3_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96410d23e5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96410d23e5_3_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96410d23e5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58750" indent="0" rtl="0"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40f7e5ebc_1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40f7e5eb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40f7e5ebc_1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40f7e5eb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940f7e5ebc_1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940f7e5eb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3e5c27396_14_9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3e5c27396_1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96410d23e5_1_5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96410d23e5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a41537962d2ac94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a41537962d2ac9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93e5c27396_1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93e5c2739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6410d23e5_1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6410d23e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/>
            </a:r>
            <a:endParaRPr lang="ko-KR" altLang="en-US" sz="1400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96410d23e5_1_5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96410d23e5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93c1acac5f_0_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93c1acac5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3e4781ae1_1_6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3e4781ae1_1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3c1acac5f_0_4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3c1acac5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/>
            </a:r>
            <a:endParaRPr lang="ko-KR" altLang="en-US" sz="1400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93c1acac5f_0_16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93c1acac5f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400"/>
              <a:t/>
            </a:r>
            <a:endParaRPr lang="ko-KR" altLang="en-US" sz="1400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96410d23e5_1_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96410d23e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96410d23e5_1_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96410d23e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96410d23e5_3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96410d23e5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96410d23e5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96410d23e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bit.ly/2Tynxth" TargetMode="External" /><Relationship Id="rId3" Type="http://schemas.openxmlformats.org/officeDocument/2006/relationships/hyperlink" Target="http://bit.ly/2TyoMsr" TargetMode="External" /><Relationship Id="rId4" Type="http://schemas.openxmlformats.org/officeDocument/2006/relationships/hyperlink" Target="http://bit.ly/2TtBDfr" TargetMode="External" /><Relationship Id="rId5" Type="http://schemas.openxmlformats.org/officeDocument/2006/relationships/hyperlink" Target="https://stories.freepik.com/" TargetMode="External"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84" name="Google Shape;84;p1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1027000" y="1765850"/>
            <a:ext cx="70899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BLANK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4" name="Google Shape;94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5" name="Google Shape;95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4306525" y="38022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1877426" y="468350"/>
            <a:ext cx="65385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subTitle" idx="2"/>
          </p:nvPr>
        </p:nvSpPr>
        <p:spPr>
          <a:xfrm flipH="1">
            <a:off x="4306525" y="23623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ctrTitle" idx="2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ctrTitle" idx="4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1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42" name="Google Shape;142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3" name="Google Shape;143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3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2" name="Google Shape;172;p1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subTitle" idx="1"/>
          </p:nvPr>
        </p:nvSpPr>
        <p:spPr>
          <a:xfrm>
            <a:off x="1654526" y="3966649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2"/>
          </p:nvPr>
        </p:nvSpPr>
        <p:spPr>
          <a:xfrm>
            <a:off x="5715850" y="3966654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3"/>
          </p:nvPr>
        </p:nvSpPr>
        <p:spPr>
          <a:xfrm>
            <a:off x="1654526" y="3628140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4"/>
          </p:nvPr>
        </p:nvSpPr>
        <p:spPr>
          <a:xfrm>
            <a:off x="5715851" y="3628148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5"/>
          </p:nvPr>
        </p:nvSpPr>
        <p:spPr>
          <a:xfrm>
            <a:off x="1654526" y="2259747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6"/>
          </p:nvPr>
        </p:nvSpPr>
        <p:spPr>
          <a:xfrm>
            <a:off x="5715850" y="2259748"/>
            <a:ext cx="27081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7"/>
          </p:nvPr>
        </p:nvSpPr>
        <p:spPr>
          <a:xfrm>
            <a:off x="1654526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8"/>
          </p:nvPr>
        </p:nvSpPr>
        <p:spPr>
          <a:xfrm>
            <a:off x="5715851" y="1921249"/>
            <a:ext cx="27081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82" name="Google Shape;182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83" name="Google Shape;183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1_1_1_1"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subTitle" idx="1"/>
          </p:nvPr>
        </p:nvSpPr>
        <p:spPr>
          <a:xfrm>
            <a:off x="728125" y="41454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2"/>
          </p:nvPr>
        </p:nvSpPr>
        <p:spPr>
          <a:xfrm>
            <a:off x="4968575" y="41454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 hasCustomPrompt="1"/>
          </p:nvPr>
        </p:nvSpPr>
        <p:spPr>
          <a:xfrm>
            <a:off x="5292276" y="36224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3" hasCustomPrompt="1"/>
          </p:nvPr>
        </p:nvSpPr>
        <p:spPr>
          <a:xfrm>
            <a:off x="1051825" y="36224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93" name="Google Shape;193;p2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94" name="Google Shape;194;p2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8" name="Google Shape;198;p21"/>
          <p:cNvSpPr txBox="1">
            <a:spLocks noGrp="1"/>
          </p:cNvSpPr>
          <p:nvPr>
            <p:ph type="ctrTitle" idx="4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5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6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 idx="7" hasCustomPrompt="1"/>
          </p:nvPr>
        </p:nvSpPr>
        <p:spPr>
          <a:xfrm>
            <a:off x="5292276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 idx="8" hasCustomPrompt="1"/>
          </p:nvPr>
        </p:nvSpPr>
        <p:spPr>
          <a:xfrm>
            <a:off x="1051825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1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720000" y="36827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Stories</a:t>
            </a:r>
            <a:endParaRPr sz="12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07" name="Google Shape;207;p2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8" name="Google Shape;208;p2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9701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2263850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847875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720025" y="459150"/>
            <a:ext cx="53223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720025" y="28883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28125" y="1944450"/>
            <a:ext cx="4020000" cy="12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2" name="Google Shape;62;p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2" hasCustomPrompt="1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800"/>
              <a:buFont typeface="Anaheim"/>
              <a:buChar char="●"/>
              <a:defRPr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1.xml"  /><Relationship Id="rId3" Type="http://schemas.openxmlformats.org/officeDocument/2006/relationships/hyperlink" Target="&#51008;&#54665;.html" TargetMode="External"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47.png"  /><Relationship Id="rId4" Type="http://schemas.openxmlformats.org/officeDocument/2006/relationships/image" Target="../media/image5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1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1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1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10" Type="http://schemas.openxmlformats.org/officeDocument/2006/relationships/image" Target="../media/image3.png"  /><Relationship Id="rId11" Type="http://schemas.openxmlformats.org/officeDocument/2006/relationships/image" Target="../media/image4.png"  /><Relationship Id="rId12" Type="http://schemas.openxmlformats.org/officeDocument/2006/relationships/image" Target="../media/image5.png"  /><Relationship Id="rId13" Type="http://schemas.openxmlformats.org/officeDocument/2006/relationships/image" Target="../media/image6.png"  /><Relationship Id="rId14" Type="http://schemas.openxmlformats.org/officeDocument/2006/relationships/image" Target="../media/image1.png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0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12.xml"  /><Relationship Id="rId3" Type="http://schemas.openxmlformats.org/officeDocument/2006/relationships/hyperlink" Target="http://www.newsway.co.kr/news/view?ud=2020051209270113348" TargetMode="External" /><Relationship Id="rId4" Type="http://schemas.openxmlformats.org/officeDocument/2006/relationships/hyperlink" Target="https://www.m-economynews.com/mobile/article.html?no=25113" TargetMode="External" /><Relationship Id="rId5" Type="http://schemas.openxmlformats.org/officeDocument/2006/relationships/hyperlink" Target="https://www.hankyung.com/economy/article/2020022657726" TargetMode="External" /><Relationship Id="rId6" Type="http://schemas.openxmlformats.org/officeDocument/2006/relationships/hyperlink" Target="http://www.joongboo.com/news/articleView.html?idxno=363437825" TargetMode="External" /><Relationship Id="rId7" Type="http://schemas.openxmlformats.org/officeDocument/2006/relationships/hyperlink" Target="https://www.yna.co.kr/view/AKR20190902080800002" TargetMode="External"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3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10" Type="http://schemas.openxmlformats.org/officeDocument/2006/relationships/image" Target="../media/image12.png"  /><Relationship Id="rId11" Type="http://schemas.openxmlformats.org/officeDocument/2006/relationships/image" Target="../media/image7.png"  /><Relationship Id="rId12" Type="http://schemas.openxmlformats.org/officeDocument/2006/relationships/image" Target="../media/image8.png"  /><Relationship Id="rId13" Type="http://schemas.openxmlformats.org/officeDocument/2006/relationships/image" Target="../media/image9.png"  /><Relationship Id="rId14" Type="http://schemas.openxmlformats.org/officeDocument/2006/relationships/image" Target="../media/image10.png"  /><Relationship Id="rId2" Type="http://schemas.openxmlformats.org/officeDocument/2006/relationships/slideLayout" Target="../slideLayouts/slideLayout12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3.gif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hyperlink" Target="&#50836;&#50577;&#44592;&#44288;.html" TargetMode="External" /><Relationship Id="rId11" Type="http://schemas.openxmlformats.org/officeDocument/2006/relationships/image" Target="../media/image19.png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hyperlink" Target="&#44592;&#52488;&#49373;&#54876;&#48372;&#51109;&#49688;&#44553;&#51088;.html" TargetMode="External" /><Relationship Id="rId7" Type="http://schemas.openxmlformats.org/officeDocument/2006/relationships/image" Target="../media/image17.png"  /><Relationship Id="rId8" Type="http://schemas.openxmlformats.org/officeDocument/2006/relationships/hyperlink" Target="&#46021;&#44144;&#45432;&#51064;.html" TargetMode="External" /><Relationship Id="rId9" Type="http://schemas.openxmlformats.org/officeDocument/2006/relationships/image" Target="../media/image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hyperlink" Target="&#49373;&#54876;&#51064;&#44396;.html" TargetMode="External"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hyperlink" Target="&#50672;&#44552;.html" TargetMode="External" /><Relationship Id="rId6" Type="http://schemas.openxmlformats.org/officeDocument/2006/relationships/image" Target="../media/image22.png"  /><Relationship Id="rId7" Type="http://schemas.openxmlformats.org/officeDocument/2006/relationships/hyperlink" Target="&#49548;&#46301;.html" TargetMode="External"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fa8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-531025" y="-664375"/>
            <a:ext cx="6156300" cy="4438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23"/>
          <p:cNvSpPr txBox="1">
            <a:spLocks noGrp="1"/>
          </p:cNvSpPr>
          <p:nvPr>
            <p:ph type="subTitle" idx="1"/>
          </p:nvPr>
        </p:nvSpPr>
        <p:spPr>
          <a:xfrm flipH="1">
            <a:off x="332901" y="4148081"/>
            <a:ext cx="3259079" cy="706808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>
                <a:latin typeface="나눔스퀘어_ac Bold"/>
                <a:ea typeface="나눔스퀘어_ac Bold"/>
                <a:cs typeface="Arial"/>
                <a:sym typeface="Roboto"/>
              </a:rPr>
              <a:t>UBS</a:t>
            </a:r>
            <a:endParaRPr lang="en-US" sz="2400" b="1">
              <a:latin typeface="나눔스퀘어_ac Bold"/>
              <a:ea typeface="나눔스퀘어_ac Bold"/>
              <a:cs typeface="Arial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>
                <a:latin typeface="나눔스퀘어_ac Bold"/>
                <a:ea typeface="나눔스퀘어_ac Bold"/>
                <a:cs typeface="Arial"/>
                <a:sym typeface="Roboto"/>
              </a:rPr>
              <a:t>Untacted Banking service for Seniors</a:t>
            </a:r>
            <a:endParaRPr lang="en-US" sz="1200" b="1">
              <a:latin typeface="나눔스퀘어_ac Bold"/>
              <a:ea typeface="나눔스퀘어_ac Bold"/>
              <a:cs typeface="Arial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600" b="1">
              <a:latin typeface="나눔스퀘어_ac Bold"/>
              <a:ea typeface="나눔스퀘어_ac Bold"/>
              <a:cs typeface="Arial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 b="1">
                <a:latin typeface="나눔스퀘어_ac Bold"/>
                <a:ea typeface="나눔스퀘어_ac Bold"/>
                <a:cs typeface="Arial"/>
                <a:sym typeface="Roboto"/>
              </a:rPr>
              <a:t>김민성 백경동 송형은 이예은 장윤지</a:t>
            </a:r>
            <a:endParaRPr sz="1200" b="1">
              <a:latin typeface="나눔스퀘어_ac Bold"/>
              <a:ea typeface="나눔스퀘어_ac Bold"/>
              <a:cs typeface="Arial"/>
              <a:sym typeface="Roboto"/>
            </a:endParaRPr>
          </a:p>
        </p:txBody>
      </p:sp>
      <p:grpSp>
        <p:nvGrpSpPr>
          <p:cNvPr id="218" name="Google Shape;218;p23"/>
          <p:cNvGrpSpPr/>
          <p:nvPr/>
        </p:nvGrpSpPr>
        <p:grpSpPr>
          <a:xfrm rot="0">
            <a:off x="7622353" y="2254587"/>
            <a:ext cx="831920" cy="754193"/>
            <a:chOff x="6472501" y="1326053"/>
            <a:chExt cx="1000385" cy="883233"/>
          </a:xfrm>
        </p:grpSpPr>
        <p:sp>
          <p:nvSpPr>
            <p:cNvPr id="219" name="Google Shape;219;p23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23"/>
          <p:cNvGrpSpPr/>
          <p:nvPr/>
        </p:nvGrpSpPr>
        <p:grpSpPr>
          <a:xfrm rot="0">
            <a:off x="6143793" y="3043746"/>
            <a:ext cx="906861" cy="869429"/>
            <a:chOff x="4694531" y="2250235"/>
            <a:chExt cx="1090502" cy="1018186"/>
          </a:xfrm>
        </p:grpSpPr>
        <p:sp>
          <p:nvSpPr>
            <p:cNvPr id="224" name="Google Shape;224;p23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quadBezTo>
                    <a:pt x="341" y="10604"/>
                    <a:pt x="341" y="10604"/>
                  </a:quad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3"/>
          <p:cNvGrpSpPr/>
          <p:nvPr/>
        </p:nvGrpSpPr>
        <p:grpSpPr>
          <a:xfrm rot="0">
            <a:off x="7442830" y="1648626"/>
            <a:ext cx="454261" cy="429559"/>
            <a:chOff x="6256625" y="616414"/>
            <a:chExt cx="546250" cy="503056"/>
          </a:xfrm>
        </p:grpSpPr>
        <p:sp>
          <p:nvSpPr>
            <p:cNvPr id="229" name="Google Shape;229;p23"/>
            <p:cNvSpPr/>
            <p:nvPr/>
          </p:nvSpPr>
          <p:spPr>
            <a:xfrm>
              <a:off x="6256625" y="616414"/>
              <a:ext cx="546250" cy="503056"/>
            </a:xfrm>
            <a:custGeom>
              <a:avLst/>
              <a:gdLst/>
              <a:rect l="l" t="t" r="r" b="b"/>
              <a:pathLst>
                <a:path w="12305" h="11332" extrusionOk="0">
                  <a:moveTo>
                    <a:pt x="6142" y="0"/>
                  </a:moveTo>
                  <a:cubicBezTo>
                    <a:pt x="3460" y="0"/>
                    <a:pt x="1077" y="1903"/>
                    <a:pt x="571" y="4630"/>
                  </a:cubicBezTo>
                  <a:cubicBezTo>
                    <a:pt x="1" y="7706"/>
                    <a:pt x="2035" y="10663"/>
                    <a:pt x="5119" y="11234"/>
                  </a:cubicBezTo>
                  <a:cubicBezTo>
                    <a:pt x="5471" y="11300"/>
                    <a:pt x="5822" y="11332"/>
                    <a:pt x="6167" y="11332"/>
                  </a:cubicBezTo>
                  <a:cubicBezTo>
                    <a:pt x="8847" y="11332"/>
                    <a:pt x="11228" y="9429"/>
                    <a:pt x="11733" y="6705"/>
                  </a:cubicBezTo>
                  <a:cubicBezTo>
                    <a:pt x="12305" y="3629"/>
                    <a:pt x="10269" y="671"/>
                    <a:pt x="7186" y="97"/>
                  </a:cubicBezTo>
                  <a:cubicBezTo>
                    <a:pt x="6835" y="32"/>
                    <a:pt x="6486" y="0"/>
                    <a:pt x="6142" y="0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6321659" y="676342"/>
              <a:ext cx="416224" cy="383285"/>
            </a:xfrm>
            <a:custGeom>
              <a:avLst/>
              <a:gdLst/>
              <a:rect l="l" t="t" r="r" b="b"/>
              <a:pathLst>
                <a:path w="9376" h="8634" extrusionOk="0">
                  <a:moveTo>
                    <a:pt x="4678" y="0"/>
                  </a:moveTo>
                  <a:cubicBezTo>
                    <a:pt x="2635" y="0"/>
                    <a:pt x="819" y="1451"/>
                    <a:pt x="434" y="3528"/>
                  </a:cubicBezTo>
                  <a:cubicBezTo>
                    <a:pt x="0" y="5872"/>
                    <a:pt x="1551" y="8125"/>
                    <a:pt x="3898" y="8559"/>
                  </a:cubicBezTo>
                  <a:cubicBezTo>
                    <a:pt x="4167" y="8610"/>
                    <a:pt x="4434" y="8634"/>
                    <a:pt x="4698" y="8634"/>
                  </a:cubicBezTo>
                  <a:cubicBezTo>
                    <a:pt x="6741" y="8634"/>
                    <a:pt x="8556" y="7183"/>
                    <a:pt x="8941" y="5107"/>
                  </a:cubicBezTo>
                  <a:cubicBezTo>
                    <a:pt x="9375" y="2763"/>
                    <a:pt x="7825" y="509"/>
                    <a:pt x="5477" y="74"/>
                  </a:cubicBezTo>
                  <a:cubicBezTo>
                    <a:pt x="5209" y="24"/>
                    <a:pt x="4942" y="0"/>
                    <a:pt x="4678" y="0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6339016" y="668929"/>
              <a:ext cx="386881" cy="228266"/>
            </a:xfrm>
            <a:custGeom>
              <a:avLst/>
              <a:gdLst/>
              <a:rect l="l" t="t" r="r" b="b"/>
              <a:pathLst>
                <a:path w="8715" h="5142" extrusionOk="0">
                  <a:moveTo>
                    <a:pt x="4257" y="1"/>
                  </a:moveTo>
                  <a:cubicBezTo>
                    <a:pt x="4020" y="4"/>
                    <a:pt x="3787" y="26"/>
                    <a:pt x="3561" y="66"/>
                  </a:cubicBezTo>
                  <a:cubicBezTo>
                    <a:pt x="3335" y="102"/>
                    <a:pt x="3115" y="159"/>
                    <a:pt x="2908" y="227"/>
                  </a:cubicBezTo>
                  <a:cubicBezTo>
                    <a:pt x="2696" y="296"/>
                    <a:pt x="2498" y="382"/>
                    <a:pt x="2312" y="478"/>
                  </a:cubicBezTo>
                  <a:cubicBezTo>
                    <a:pt x="1935" y="665"/>
                    <a:pt x="1608" y="902"/>
                    <a:pt x="1332" y="1154"/>
                  </a:cubicBezTo>
                  <a:cubicBezTo>
                    <a:pt x="1059" y="1404"/>
                    <a:pt x="837" y="1674"/>
                    <a:pt x="660" y="1936"/>
                  </a:cubicBezTo>
                  <a:cubicBezTo>
                    <a:pt x="309" y="2459"/>
                    <a:pt x="148" y="2951"/>
                    <a:pt x="72" y="3289"/>
                  </a:cubicBezTo>
                  <a:cubicBezTo>
                    <a:pt x="0" y="3630"/>
                    <a:pt x="0" y="3824"/>
                    <a:pt x="22" y="3827"/>
                  </a:cubicBezTo>
                  <a:quadBezTo>
                    <a:pt x="22" y="3827"/>
                    <a:pt x="23" y="3827"/>
                  </a:quadBezTo>
                  <a:cubicBezTo>
                    <a:pt x="48" y="3827"/>
                    <a:pt x="91" y="3641"/>
                    <a:pt x="198" y="3325"/>
                  </a:cubicBezTo>
                  <a:cubicBezTo>
                    <a:pt x="309" y="3006"/>
                    <a:pt x="496" y="2550"/>
                    <a:pt x="851" y="2068"/>
                  </a:cubicBezTo>
                  <a:cubicBezTo>
                    <a:pt x="1031" y="1828"/>
                    <a:pt x="1249" y="1584"/>
                    <a:pt x="1515" y="1358"/>
                  </a:cubicBezTo>
                  <a:cubicBezTo>
                    <a:pt x="1780" y="1132"/>
                    <a:pt x="2093" y="920"/>
                    <a:pt x="2448" y="751"/>
                  </a:cubicBezTo>
                  <a:cubicBezTo>
                    <a:pt x="2624" y="665"/>
                    <a:pt x="2810" y="590"/>
                    <a:pt x="3004" y="529"/>
                  </a:cubicBezTo>
                  <a:cubicBezTo>
                    <a:pt x="3201" y="468"/>
                    <a:pt x="3403" y="418"/>
                    <a:pt x="3615" y="385"/>
                  </a:cubicBezTo>
                  <a:cubicBezTo>
                    <a:pt x="3826" y="353"/>
                    <a:pt x="4041" y="332"/>
                    <a:pt x="4261" y="332"/>
                  </a:cubicBezTo>
                  <a:cubicBezTo>
                    <a:pt x="4480" y="332"/>
                    <a:pt x="4702" y="349"/>
                    <a:pt x="4929" y="382"/>
                  </a:cubicBezTo>
                  <a:cubicBezTo>
                    <a:pt x="5151" y="418"/>
                    <a:pt x="5366" y="468"/>
                    <a:pt x="5578" y="532"/>
                  </a:cubicBezTo>
                  <a:cubicBezTo>
                    <a:pt x="5786" y="600"/>
                    <a:pt x="5987" y="683"/>
                    <a:pt x="6178" y="780"/>
                  </a:cubicBezTo>
                  <a:cubicBezTo>
                    <a:pt x="6367" y="870"/>
                    <a:pt x="6547" y="981"/>
                    <a:pt x="6716" y="1099"/>
                  </a:cubicBezTo>
                  <a:cubicBezTo>
                    <a:pt x="6884" y="1215"/>
                    <a:pt x="7039" y="1344"/>
                    <a:pt x="7182" y="1477"/>
                  </a:cubicBezTo>
                  <a:cubicBezTo>
                    <a:pt x="7470" y="1745"/>
                    <a:pt x="7699" y="2040"/>
                    <a:pt x="7889" y="2335"/>
                  </a:cubicBezTo>
                  <a:cubicBezTo>
                    <a:pt x="8073" y="2632"/>
                    <a:pt x="8209" y="2930"/>
                    <a:pt x="8310" y="3213"/>
                  </a:cubicBezTo>
                  <a:cubicBezTo>
                    <a:pt x="8504" y="3777"/>
                    <a:pt x="8547" y="4273"/>
                    <a:pt x="8557" y="4606"/>
                  </a:cubicBezTo>
                  <a:cubicBezTo>
                    <a:pt x="8564" y="4947"/>
                    <a:pt x="8547" y="5138"/>
                    <a:pt x="8575" y="5141"/>
                  </a:cubicBezTo>
                  <a:quadBezTo>
                    <a:pt x="8575" y="5141"/>
                    <a:pt x="8576" y="5141"/>
                  </a:quadBezTo>
                  <a:cubicBezTo>
                    <a:pt x="8594" y="5141"/>
                    <a:pt x="8655" y="4954"/>
                    <a:pt x="8686" y="4613"/>
                  </a:cubicBezTo>
                  <a:cubicBezTo>
                    <a:pt x="8715" y="4265"/>
                    <a:pt x="8708" y="3748"/>
                    <a:pt x="8532" y="3142"/>
                  </a:cubicBezTo>
                  <a:cubicBezTo>
                    <a:pt x="8442" y="2840"/>
                    <a:pt x="8310" y="2517"/>
                    <a:pt x="8123" y="2194"/>
                  </a:cubicBezTo>
                  <a:cubicBezTo>
                    <a:pt x="7936" y="1875"/>
                    <a:pt x="7695" y="1552"/>
                    <a:pt x="7394" y="1258"/>
                  </a:cubicBezTo>
                  <a:cubicBezTo>
                    <a:pt x="7243" y="1110"/>
                    <a:pt x="7078" y="970"/>
                    <a:pt x="6899" y="841"/>
                  </a:cubicBezTo>
                  <a:cubicBezTo>
                    <a:pt x="6719" y="712"/>
                    <a:pt x="6529" y="594"/>
                    <a:pt x="6324" y="489"/>
                  </a:cubicBezTo>
                  <a:cubicBezTo>
                    <a:pt x="6120" y="385"/>
                    <a:pt x="5905" y="292"/>
                    <a:pt x="5678" y="220"/>
                  </a:cubicBezTo>
                  <a:cubicBezTo>
                    <a:pt x="5452" y="148"/>
                    <a:pt x="5219" y="91"/>
                    <a:pt x="4979" y="55"/>
                  </a:cubicBezTo>
                  <a:cubicBezTo>
                    <a:pt x="4735" y="19"/>
                    <a:pt x="4494" y="1"/>
                    <a:pt x="4257" y="1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6431261" y="735693"/>
              <a:ext cx="191864" cy="281937"/>
            </a:xfrm>
            <a:custGeom>
              <a:avLst/>
              <a:gdLst/>
              <a:rect l="l" t="t" r="r" b="b"/>
              <a:pathLst>
                <a:path w="4322" h="6351" extrusionOk="0">
                  <a:moveTo>
                    <a:pt x="2226" y="1620"/>
                  </a:moveTo>
                  <a:lnTo>
                    <a:pt x="2064" y="2560"/>
                  </a:lnTo>
                  <a:cubicBezTo>
                    <a:pt x="1791" y="2420"/>
                    <a:pt x="1612" y="2259"/>
                    <a:pt x="1651" y="2025"/>
                  </a:cubicBezTo>
                  <a:cubicBezTo>
                    <a:pt x="1691" y="1807"/>
                    <a:pt x="1863" y="1638"/>
                    <a:pt x="2226" y="1620"/>
                  </a:cubicBezTo>
                  <a:close/>
                  <a:moveTo>
                    <a:pt x="2534" y="3816"/>
                  </a:moveTo>
                  <a:cubicBezTo>
                    <a:pt x="2803" y="3964"/>
                    <a:pt x="2972" y="4121"/>
                    <a:pt x="2932" y="4355"/>
                  </a:cubicBezTo>
                  <a:cubicBezTo>
                    <a:pt x="2897" y="4567"/>
                    <a:pt x="2721" y="4714"/>
                    <a:pt x="2377" y="4732"/>
                  </a:cubicBezTo>
                  <a:lnTo>
                    <a:pt x="2534" y="3816"/>
                  </a:lnTo>
                  <a:close/>
                  <a:moveTo>
                    <a:pt x="2502" y="1"/>
                  </a:moveTo>
                  <a:lnTo>
                    <a:pt x="2377" y="737"/>
                  </a:lnTo>
                  <a:cubicBezTo>
                    <a:pt x="2323" y="734"/>
                    <a:pt x="2270" y="732"/>
                    <a:pt x="2218" y="732"/>
                  </a:cubicBezTo>
                  <a:cubicBezTo>
                    <a:pt x="1249" y="732"/>
                    <a:pt x="691" y="1228"/>
                    <a:pt x="575" y="1896"/>
                  </a:cubicBezTo>
                  <a:cubicBezTo>
                    <a:pt x="413" y="2847"/>
                    <a:pt x="1192" y="3231"/>
                    <a:pt x="1899" y="3536"/>
                  </a:cubicBezTo>
                  <a:lnTo>
                    <a:pt x="1709" y="4646"/>
                  </a:lnTo>
                  <a:cubicBezTo>
                    <a:pt x="1239" y="4517"/>
                    <a:pt x="793" y="4255"/>
                    <a:pt x="503" y="3953"/>
                  </a:cubicBezTo>
                  <a:lnTo>
                    <a:pt x="0" y="4699"/>
                  </a:lnTo>
                  <a:cubicBezTo>
                    <a:pt x="316" y="5047"/>
                    <a:pt x="912" y="5360"/>
                    <a:pt x="1562" y="5514"/>
                  </a:cubicBezTo>
                  <a:lnTo>
                    <a:pt x="1440" y="6236"/>
                  </a:lnTo>
                  <a:lnTo>
                    <a:pt x="2100" y="6351"/>
                  </a:lnTo>
                  <a:lnTo>
                    <a:pt x="2229" y="5607"/>
                  </a:lnTo>
                  <a:cubicBezTo>
                    <a:pt x="2278" y="5610"/>
                    <a:pt x="2326" y="5611"/>
                    <a:pt x="2373" y="5611"/>
                  </a:cubicBezTo>
                  <a:cubicBezTo>
                    <a:pt x="3346" y="5611"/>
                    <a:pt x="3904" y="5116"/>
                    <a:pt x="4017" y="4459"/>
                  </a:cubicBezTo>
                  <a:cubicBezTo>
                    <a:pt x="4175" y="3523"/>
                    <a:pt x="3406" y="3138"/>
                    <a:pt x="2700" y="2840"/>
                  </a:cubicBezTo>
                  <a:lnTo>
                    <a:pt x="2894" y="1714"/>
                  </a:lnTo>
                  <a:cubicBezTo>
                    <a:pt x="3220" y="1810"/>
                    <a:pt x="3543" y="1982"/>
                    <a:pt x="3848" y="2230"/>
                  </a:cubicBezTo>
                  <a:lnTo>
                    <a:pt x="4322" y="1472"/>
                  </a:lnTo>
                  <a:cubicBezTo>
                    <a:pt x="3995" y="1179"/>
                    <a:pt x="3532" y="963"/>
                    <a:pt x="3044" y="837"/>
                  </a:cubicBezTo>
                  <a:lnTo>
                    <a:pt x="3166" y="11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23"/>
          <p:cNvGrpSpPr/>
          <p:nvPr/>
        </p:nvGrpSpPr>
        <p:grpSpPr>
          <a:xfrm rot="0">
            <a:off x="5833994" y="3804514"/>
            <a:ext cx="766024" cy="1333028"/>
            <a:chOff x="4321997" y="3141168"/>
            <a:chExt cx="921144" cy="1561106"/>
          </a:xfrm>
        </p:grpSpPr>
        <p:sp>
          <p:nvSpPr>
            <p:cNvPr id="234" name="Google Shape;234;p23"/>
            <p:cNvSpPr/>
            <p:nvPr/>
          </p:nvSpPr>
          <p:spPr>
            <a:xfrm>
              <a:off x="4321997" y="3141168"/>
              <a:ext cx="921144" cy="1187366"/>
            </a:xfrm>
            <a:custGeom>
              <a:avLst/>
              <a:gdLst/>
              <a:rect l="l" t="t" r="r" b="b"/>
              <a:pathLst>
                <a:path w="20750" h="26747" extrusionOk="0">
                  <a:moveTo>
                    <a:pt x="2574" y="0"/>
                  </a:moveTo>
                  <a:cubicBezTo>
                    <a:pt x="1560" y="0"/>
                    <a:pt x="524" y="638"/>
                    <a:pt x="269" y="1627"/>
                  </a:cubicBezTo>
                  <a:cubicBezTo>
                    <a:pt x="0" y="2664"/>
                    <a:pt x="607" y="3716"/>
                    <a:pt x="1264" y="4552"/>
                  </a:cubicBezTo>
                  <a:cubicBezTo>
                    <a:pt x="2240" y="5797"/>
                    <a:pt x="3396" y="6900"/>
                    <a:pt x="4680" y="7811"/>
                  </a:cubicBezTo>
                  <a:cubicBezTo>
                    <a:pt x="4910" y="7977"/>
                    <a:pt x="5162" y="8152"/>
                    <a:pt x="5251" y="8425"/>
                  </a:cubicBezTo>
                  <a:cubicBezTo>
                    <a:pt x="5412" y="8913"/>
                    <a:pt x="4946" y="9402"/>
                    <a:pt x="4461" y="9563"/>
                  </a:cubicBezTo>
                  <a:cubicBezTo>
                    <a:pt x="3916" y="9746"/>
                    <a:pt x="3320" y="9688"/>
                    <a:pt x="2745" y="9756"/>
                  </a:cubicBezTo>
                  <a:cubicBezTo>
                    <a:pt x="2175" y="9824"/>
                    <a:pt x="1554" y="10076"/>
                    <a:pt x="1335" y="10618"/>
                  </a:cubicBezTo>
                  <a:cubicBezTo>
                    <a:pt x="1034" y="11368"/>
                    <a:pt x="1662" y="12158"/>
                    <a:pt x="2283" y="12672"/>
                  </a:cubicBezTo>
                  <a:cubicBezTo>
                    <a:pt x="3521" y="13705"/>
                    <a:pt x="4935" y="14519"/>
                    <a:pt x="6443" y="15072"/>
                  </a:cubicBezTo>
                  <a:cubicBezTo>
                    <a:pt x="6981" y="15270"/>
                    <a:pt x="7552" y="15445"/>
                    <a:pt x="7986" y="15826"/>
                  </a:cubicBezTo>
                  <a:cubicBezTo>
                    <a:pt x="8424" y="16207"/>
                    <a:pt x="8686" y="16867"/>
                    <a:pt x="8424" y="17384"/>
                  </a:cubicBezTo>
                  <a:cubicBezTo>
                    <a:pt x="8209" y="17803"/>
                    <a:pt x="7723" y="17991"/>
                    <a:pt x="7244" y="17991"/>
                  </a:cubicBezTo>
                  <a:cubicBezTo>
                    <a:pt x="7133" y="17991"/>
                    <a:pt x="7023" y="17981"/>
                    <a:pt x="6917" y="17962"/>
                  </a:cubicBezTo>
                  <a:cubicBezTo>
                    <a:pt x="6350" y="17857"/>
                    <a:pt x="5843" y="17549"/>
                    <a:pt x="5305" y="17348"/>
                  </a:cubicBezTo>
                  <a:cubicBezTo>
                    <a:pt x="4931" y="17206"/>
                    <a:pt x="4517" y="17126"/>
                    <a:pt x="4111" y="17126"/>
                  </a:cubicBezTo>
                  <a:cubicBezTo>
                    <a:pt x="3419" y="17126"/>
                    <a:pt x="2751" y="17358"/>
                    <a:pt x="2344" y="17908"/>
                  </a:cubicBezTo>
                  <a:cubicBezTo>
                    <a:pt x="1917" y="18482"/>
                    <a:pt x="1881" y="19279"/>
                    <a:pt x="2096" y="19964"/>
                  </a:cubicBezTo>
                  <a:cubicBezTo>
                    <a:pt x="2308" y="20650"/>
                    <a:pt x="2745" y="21238"/>
                    <a:pt x="3209" y="21781"/>
                  </a:cubicBezTo>
                  <a:cubicBezTo>
                    <a:pt x="4828" y="23680"/>
                    <a:pt x="6902" y="25209"/>
                    <a:pt x="9246" y="26024"/>
                  </a:cubicBezTo>
                  <a:cubicBezTo>
                    <a:pt x="10555" y="26477"/>
                    <a:pt x="11811" y="26747"/>
                    <a:pt x="13072" y="26747"/>
                  </a:cubicBezTo>
                  <a:cubicBezTo>
                    <a:pt x="14065" y="26747"/>
                    <a:pt x="15061" y="26579"/>
                    <a:pt x="16087" y="26203"/>
                  </a:cubicBezTo>
                  <a:cubicBezTo>
                    <a:pt x="19885" y="23551"/>
                    <a:pt x="20749" y="18626"/>
                    <a:pt x="20599" y="14196"/>
                  </a:cubicBezTo>
                  <a:cubicBezTo>
                    <a:pt x="20574" y="13457"/>
                    <a:pt x="20653" y="12678"/>
                    <a:pt x="20301" y="12029"/>
                  </a:cubicBezTo>
                  <a:cubicBezTo>
                    <a:pt x="20028" y="11528"/>
                    <a:pt x="19475" y="11148"/>
                    <a:pt x="18933" y="11148"/>
                  </a:cubicBezTo>
                  <a:cubicBezTo>
                    <a:pt x="18776" y="11148"/>
                    <a:pt x="18619" y="11180"/>
                    <a:pt x="18471" y="11250"/>
                  </a:cubicBezTo>
                  <a:cubicBezTo>
                    <a:pt x="17921" y="11509"/>
                    <a:pt x="17681" y="12147"/>
                    <a:pt x="17373" y="12675"/>
                  </a:cubicBezTo>
                  <a:cubicBezTo>
                    <a:pt x="16967" y="13378"/>
                    <a:pt x="16356" y="13959"/>
                    <a:pt x="15639" y="14330"/>
                  </a:cubicBezTo>
                  <a:cubicBezTo>
                    <a:pt x="15341" y="14484"/>
                    <a:pt x="15000" y="14601"/>
                    <a:pt x="14672" y="14601"/>
                  </a:cubicBezTo>
                  <a:cubicBezTo>
                    <a:pt x="14481" y="14601"/>
                    <a:pt x="14294" y="14561"/>
                    <a:pt x="14124" y="14466"/>
                  </a:cubicBezTo>
                  <a:cubicBezTo>
                    <a:pt x="13485" y="14114"/>
                    <a:pt x="13410" y="13235"/>
                    <a:pt x="13413" y="12499"/>
                  </a:cubicBezTo>
                  <a:cubicBezTo>
                    <a:pt x="13424" y="11128"/>
                    <a:pt x="13432" y="9760"/>
                    <a:pt x="13442" y="8389"/>
                  </a:cubicBezTo>
                  <a:cubicBezTo>
                    <a:pt x="13445" y="7654"/>
                    <a:pt x="13445" y="6903"/>
                    <a:pt x="13220" y="6206"/>
                  </a:cubicBezTo>
                  <a:cubicBezTo>
                    <a:pt x="12990" y="5507"/>
                    <a:pt x="12484" y="4861"/>
                    <a:pt x="11784" y="4664"/>
                  </a:cubicBezTo>
                  <a:cubicBezTo>
                    <a:pt x="11666" y="4631"/>
                    <a:pt x="11543" y="4615"/>
                    <a:pt x="11419" y="4615"/>
                  </a:cubicBezTo>
                  <a:cubicBezTo>
                    <a:pt x="10815" y="4615"/>
                    <a:pt x="10198" y="4993"/>
                    <a:pt x="10075" y="5590"/>
                  </a:cubicBezTo>
                  <a:cubicBezTo>
                    <a:pt x="10011" y="5891"/>
                    <a:pt x="10072" y="6203"/>
                    <a:pt x="10054" y="6505"/>
                  </a:cubicBezTo>
                  <a:cubicBezTo>
                    <a:pt x="10032" y="6814"/>
                    <a:pt x="9888" y="7151"/>
                    <a:pt x="9602" y="7233"/>
                  </a:cubicBezTo>
                  <a:cubicBezTo>
                    <a:pt x="9555" y="7247"/>
                    <a:pt x="9508" y="7253"/>
                    <a:pt x="9462" y="7253"/>
                  </a:cubicBezTo>
                  <a:cubicBezTo>
                    <a:pt x="9216" y="7253"/>
                    <a:pt x="8978" y="7077"/>
                    <a:pt x="8794" y="6896"/>
                  </a:cubicBezTo>
                  <a:cubicBezTo>
                    <a:pt x="8033" y="6156"/>
                    <a:pt x="7520" y="5199"/>
                    <a:pt x="7039" y="4247"/>
                  </a:cubicBezTo>
                  <a:cubicBezTo>
                    <a:pt x="6557" y="3296"/>
                    <a:pt x="6091" y="2323"/>
                    <a:pt x="5402" y="1516"/>
                  </a:cubicBezTo>
                  <a:cubicBezTo>
                    <a:pt x="4713" y="704"/>
                    <a:pt x="3762" y="62"/>
                    <a:pt x="2710" y="4"/>
                  </a:cubicBezTo>
                  <a:cubicBezTo>
                    <a:pt x="2665" y="2"/>
                    <a:pt x="2619" y="0"/>
                    <a:pt x="2574" y="0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380949" y="3168602"/>
              <a:ext cx="665088" cy="1533672"/>
            </a:xfrm>
            <a:custGeom>
              <a:avLst/>
              <a:gdLst/>
              <a:rect l="l" t="t" r="r" b="b"/>
              <a:pathLst>
                <a:path w="14982" h="34548" extrusionOk="0">
                  <a:moveTo>
                    <a:pt x="0" y="0"/>
                  </a:moveTo>
                  <a:cubicBezTo>
                    <a:pt x="0" y="4"/>
                    <a:pt x="25" y="25"/>
                    <a:pt x="72" y="72"/>
                  </a:cubicBezTo>
                  <a:cubicBezTo>
                    <a:pt x="125" y="118"/>
                    <a:pt x="201" y="183"/>
                    <a:pt x="291" y="266"/>
                  </a:cubicBezTo>
                  <a:cubicBezTo>
                    <a:pt x="485" y="434"/>
                    <a:pt x="768" y="686"/>
                    <a:pt x="1124" y="1019"/>
                  </a:cubicBezTo>
                  <a:cubicBezTo>
                    <a:pt x="1838" y="1684"/>
                    <a:pt x="2843" y="2681"/>
                    <a:pt x="3934" y="4049"/>
                  </a:cubicBezTo>
                  <a:cubicBezTo>
                    <a:pt x="4480" y="4731"/>
                    <a:pt x="5047" y="5502"/>
                    <a:pt x="5643" y="6342"/>
                  </a:cubicBezTo>
                  <a:cubicBezTo>
                    <a:pt x="6238" y="7182"/>
                    <a:pt x="6866" y="8083"/>
                    <a:pt x="7491" y="9056"/>
                  </a:cubicBezTo>
                  <a:cubicBezTo>
                    <a:pt x="8115" y="10029"/>
                    <a:pt x="8744" y="11073"/>
                    <a:pt x="9304" y="12200"/>
                  </a:cubicBezTo>
                  <a:cubicBezTo>
                    <a:pt x="9587" y="12760"/>
                    <a:pt x="9842" y="13349"/>
                    <a:pt x="10096" y="13949"/>
                  </a:cubicBezTo>
                  <a:cubicBezTo>
                    <a:pt x="10355" y="14547"/>
                    <a:pt x="10613" y="15158"/>
                    <a:pt x="10879" y="15771"/>
                  </a:cubicBezTo>
                  <a:cubicBezTo>
                    <a:pt x="11924" y="18238"/>
                    <a:pt x="12843" y="20620"/>
                    <a:pt x="13499" y="22846"/>
                  </a:cubicBezTo>
                  <a:cubicBezTo>
                    <a:pt x="14160" y="25072"/>
                    <a:pt x="14551" y="27132"/>
                    <a:pt x="14723" y="28876"/>
                  </a:cubicBezTo>
                  <a:cubicBezTo>
                    <a:pt x="14899" y="30624"/>
                    <a:pt x="14864" y="32053"/>
                    <a:pt x="14791" y="33029"/>
                  </a:cubicBezTo>
                  <a:cubicBezTo>
                    <a:pt x="14752" y="33517"/>
                    <a:pt x="14716" y="33898"/>
                    <a:pt x="14680" y="34156"/>
                  </a:cubicBezTo>
                  <a:cubicBezTo>
                    <a:pt x="14666" y="34279"/>
                    <a:pt x="14655" y="34375"/>
                    <a:pt x="14648" y="34447"/>
                  </a:cubicBezTo>
                  <a:cubicBezTo>
                    <a:pt x="14640" y="34515"/>
                    <a:pt x="14637" y="34547"/>
                    <a:pt x="14640" y="34547"/>
                  </a:cubicBezTo>
                  <a:cubicBezTo>
                    <a:pt x="14645" y="34547"/>
                    <a:pt x="14652" y="34515"/>
                    <a:pt x="14662" y="34451"/>
                  </a:cubicBezTo>
                  <a:cubicBezTo>
                    <a:pt x="14673" y="34378"/>
                    <a:pt x="14688" y="34282"/>
                    <a:pt x="14709" y="34160"/>
                  </a:cubicBezTo>
                  <a:cubicBezTo>
                    <a:pt x="14752" y="33905"/>
                    <a:pt x="14799" y="33525"/>
                    <a:pt x="14845" y="33033"/>
                  </a:cubicBezTo>
                  <a:cubicBezTo>
                    <a:pt x="14932" y="32053"/>
                    <a:pt x="14982" y="30624"/>
                    <a:pt x="14817" y="28869"/>
                  </a:cubicBezTo>
                  <a:cubicBezTo>
                    <a:pt x="14659" y="27114"/>
                    <a:pt x="14274" y="25043"/>
                    <a:pt x="13618" y="22810"/>
                  </a:cubicBezTo>
                  <a:cubicBezTo>
                    <a:pt x="12965" y="20574"/>
                    <a:pt x="12049" y="18183"/>
                    <a:pt x="11001" y="15718"/>
                  </a:cubicBezTo>
                  <a:cubicBezTo>
                    <a:pt x="10739" y="15104"/>
                    <a:pt x="10477" y="14494"/>
                    <a:pt x="10222" y="13894"/>
                  </a:cubicBezTo>
                  <a:cubicBezTo>
                    <a:pt x="9964" y="13295"/>
                    <a:pt x="9709" y="12703"/>
                    <a:pt x="9422" y="12140"/>
                  </a:cubicBezTo>
                  <a:cubicBezTo>
                    <a:pt x="8855" y="11009"/>
                    <a:pt x="8227" y="9960"/>
                    <a:pt x="7595" y="8988"/>
                  </a:cubicBezTo>
                  <a:cubicBezTo>
                    <a:pt x="6967" y="8015"/>
                    <a:pt x="6332" y="7114"/>
                    <a:pt x="5732" y="6274"/>
                  </a:cubicBezTo>
                  <a:cubicBezTo>
                    <a:pt x="5133" y="5438"/>
                    <a:pt x="4558" y="4670"/>
                    <a:pt x="4006" y="3988"/>
                  </a:cubicBezTo>
                  <a:cubicBezTo>
                    <a:pt x="2903" y="2624"/>
                    <a:pt x="1884" y="1634"/>
                    <a:pt x="1159" y="980"/>
                  </a:cubicBezTo>
                  <a:cubicBezTo>
                    <a:pt x="797" y="653"/>
                    <a:pt x="506" y="406"/>
                    <a:pt x="309" y="244"/>
                  </a:cubicBezTo>
                  <a:cubicBezTo>
                    <a:pt x="211" y="166"/>
                    <a:pt x="140" y="105"/>
                    <a:pt x="82" y="61"/>
                  </a:cubicBezTo>
                  <a:cubicBezTo>
                    <a:pt x="29" y="18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797120" y="3348164"/>
              <a:ext cx="48477" cy="359002"/>
            </a:xfrm>
            <a:custGeom>
              <a:avLst/>
              <a:gdLst/>
              <a:rect l="l" t="t" r="r" b="b"/>
              <a:pathLst>
                <a:path w="1092" h="8087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74" y="1"/>
                    <a:pt x="1041" y="108"/>
                    <a:pt x="991" y="309"/>
                  </a:cubicBezTo>
                  <a:cubicBezTo>
                    <a:pt x="937" y="510"/>
                    <a:pt x="876" y="801"/>
                    <a:pt x="808" y="1167"/>
                  </a:cubicBezTo>
                  <a:cubicBezTo>
                    <a:pt x="668" y="1892"/>
                    <a:pt x="528" y="2908"/>
                    <a:pt x="413" y="4028"/>
                  </a:cubicBezTo>
                  <a:cubicBezTo>
                    <a:pt x="302" y="5133"/>
                    <a:pt x="198" y="6135"/>
                    <a:pt x="123" y="6899"/>
                  </a:cubicBezTo>
                  <a:cubicBezTo>
                    <a:pt x="87" y="7244"/>
                    <a:pt x="54" y="7535"/>
                    <a:pt x="29" y="7767"/>
                  </a:cubicBezTo>
                  <a:cubicBezTo>
                    <a:pt x="7" y="7972"/>
                    <a:pt x="0" y="8087"/>
                    <a:pt x="7" y="8087"/>
                  </a:cubicBezTo>
                  <a:cubicBezTo>
                    <a:pt x="7" y="8087"/>
                    <a:pt x="8" y="8087"/>
                    <a:pt x="8" y="8087"/>
                  </a:cubicBezTo>
                  <a:cubicBezTo>
                    <a:pt x="19" y="8087"/>
                    <a:pt x="44" y="7976"/>
                    <a:pt x="80" y="7775"/>
                  </a:cubicBezTo>
                  <a:cubicBezTo>
                    <a:pt x="118" y="7570"/>
                    <a:pt x="166" y="7276"/>
                    <a:pt x="216" y="6910"/>
                  </a:cubicBezTo>
                  <a:cubicBezTo>
                    <a:pt x="320" y="6178"/>
                    <a:pt x="431" y="5161"/>
                    <a:pt x="546" y="4042"/>
                  </a:cubicBezTo>
                  <a:cubicBezTo>
                    <a:pt x="661" y="2922"/>
                    <a:pt x="786" y="1910"/>
                    <a:pt x="901" y="1182"/>
                  </a:cubicBezTo>
                  <a:cubicBezTo>
                    <a:pt x="955" y="819"/>
                    <a:pt x="1006" y="524"/>
                    <a:pt x="1041" y="320"/>
                  </a:cubicBezTo>
                  <a:cubicBezTo>
                    <a:pt x="1077" y="119"/>
                    <a:pt x="1092" y="4"/>
                    <a:pt x="108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377886" y="3628362"/>
              <a:ext cx="419731" cy="78930"/>
            </a:xfrm>
            <a:custGeom>
              <a:avLst/>
              <a:gdLst/>
              <a:rect l="l" t="t" r="r" b="b"/>
              <a:pathLst>
                <a:path w="9455" h="1778" extrusionOk="0">
                  <a:moveTo>
                    <a:pt x="209" y="1"/>
                  </a:moveTo>
                  <a:cubicBezTo>
                    <a:pt x="74" y="1"/>
                    <a:pt x="0" y="4"/>
                    <a:pt x="0" y="9"/>
                  </a:cubicBezTo>
                  <a:cubicBezTo>
                    <a:pt x="0" y="20"/>
                    <a:pt x="137" y="34"/>
                    <a:pt x="378" y="55"/>
                  </a:cubicBezTo>
                  <a:cubicBezTo>
                    <a:pt x="622" y="77"/>
                    <a:pt x="974" y="106"/>
                    <a:pt x="1405" y="156"/>
                  </a:cubicBezTo>
                  <a:cubicBezTo>
                    <a:pt x="2270" y="249"/>
                    <a:pt x="3461" y="422"/>
                    <a:pt x="4768" y="666"/>
                  </a:cubicBezTo>
                  <a:cubicBezTo>
                    <a:pt x="6074" y="917"/>
                    <a:pt x="7248" y="1190"/>
                    <a:pt x="8088" y="1417"/>
                  </a:cubicBezTo>
                  <a:cubicBezTo>
                    <a:pt x="8511" y="1524"/>
                    <a:pt x="8848" y="1621"/>
                    <a:pt x="9085" y="1685"/>
                  </a:cubicBezTo>
                  <a:cubicBezTo>
                    <a:pt x="9288" y="1745"/>
                    <a:pt x="9415" y="1777"/>
                    <a:pt x="9445" y="1777"/>
                  </a:cubicBezTo>
                  <a:cubicBezTo>
                    <a:pt x="9449" y="1777"/>
                    <a:pt x="9451" y="1776"/>
                    <a:pt x="9451" y="1775"/>
                  </a:cubicBezTo>
                  <a:cubicBezTo>
                    <a:pt x="9455" y="1768"/>
                    <a:pt x="9330" y="1718"/>
                    <a:pt x="9100" y="1635"/>
                  </a:cubicBezTo>
                  <a:cubicBezTo>
                    <a:pt x="8870" y="1553"/>
                    <a:pt x="8533" y="1442"/>
                    <a:pt x="8113" y="1319"/>
                  </a:cubicBezTo>
                  <a:cubicBezTo>
                    <a:pt x="7276" y="1072"/>
                    <a:pt x="6103" y="781"/>
                    <a:pt x="4793" y="534"/>
                  </a:cubicBezTo>
                  <a:cubicBezTo>
                    <a:pt x="3482" y="285"/>
                    <a:pt x="2283" y="128"/>
                    <a:pt x="1415" y="60"/>
                  </a:cubicBezTo>
                  <a:cubicBezTo>
                    <a:pt x="981" y="24"/>
                    <a:pt x="625" y="9"/>
                    <a:pt x="381" y="2"/>
                  </a:cubicBezTo>
                  <a:cubicBezTo>
                    <a:pt x="316" y="1"/>
                    <a:pt x="258" y="1"/>
                    <a:pt x="209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4980013" y="3637507"/>
              <a:ext cx="211663" cy="535906"/>
            </a:xfrm>
            <a:custGeom>
              <a:avLst/>
              <a:gdLst/>
              <a:rect l="l" t="t" r="r" b="b"/>
              <a:pathLst>
                <a:path w="4768" h="12072" extrusionOk="0">
                  <a:moveTo>
                    <a:pt x="4764" y="0"/>
                  </a:moveTo>
                  <a:lnTo>
                    <a:pt x="4764" y="0"/>
                  </a:lnTo>
                  <a:cubicBezTo>
                    <a:pt x="4760" y="0"/>
                    <a:pt x="4739" y="40"/>
                    <a:pt x="4699" y="119"/>
                  </a:cubicBezTo>
                  <a:cubicBezTo>
                    <a:pt x="4656" y="209"/>
                    <a:pt x="4602" y="323"/>
                    <a:pt x="4538" y="460"/>
                  </a:cubicBezTo>
                  <a:cubicBezTo>
                    <a:pt x="4397" y="758"/>
                    <a:pt x="4208" y="1192"/>
                    <a:pt x="3981" y="1734"/>
                  </a:cubicBezTo>
                  <a:cubicBezTo>
                    <a:pt x="3526" y="2818"/>
                    <a:pt x="2944" y="4333"/>
                    <a:pt x="2323" y="6013"/>
                  </a:cubicBezTo>
                  <a:cubicBezTo>
                    <a:pt x="1702" y="7696"/>
                    <a:pt x="1132" y="9214"/>
                    <a:pt x="701" y="10306"/>
                  </a:cubicBezTo>
                  <a:cubicBezTo>
                    <a:pt x="489" y="10833"/>
                    <a:pt x="313" y="11271"/>
                    <a:pt x="184" y="11594"/>
                  </a:cubicBezTo>
                  <a:cubicBezTo>
                    <a:pt x="130" y="11734"/>
                    <a:pt x="83" y="11853"/>
                    <a:pt x="47" y="11946"/>
                  </a:cubicBezTo>
                  <a:cubicBezTo>
                    <a:pt x="15" y="12028"/>
                    <a:pt x="1" y="12072"/>
                    <a:pt x="4" y="12072"/>
                  </a:cubicBezTo>
                  <a:cubicBezTo>
                    <a:pt x="4" y="12072"/>
                    <a:pt x="5" y="12072"/>
                    <a:pt x="5" y="12072"/>
                  </a:cubicBezTo>
                  <a:cubicBezTo>
                    <a:pt x="14" y="12072"/>
                    <a:pt x="35" y="12032"/>
                    <a:pt x="69" y="11957"/>
                  </a:cubicBezTo>
                  <a:cubicBezTo>
                    <a:pt x="116" y="11866"/>
                    <a:pt x="169" y="11752"/>
                    <a:pt x="231" y="11616"/>
                  </a:cubicBezTo>
                  <a:cubicBezTo>
                    <a:pt x="370" y="11318"/>
                    <a:pt x="561" y="10884"/>
                    <a:pt x="791" y="10342"/>
                  </a:cubicBezTo>
                  <a:cubicBezTo>
                    <a:pt x="1246" y="9257"/>
                    <a:pt x="1828" y="7743"/>
                    <a:pt x="2449" y="6063"/>
                  </a:cubicBezTo>
                  <a:cubicBezTo>
                    <a:pt x="3070" y="4380"/>
                    <a:pt x="3637" y="2861"/>
                    <a:pt x="4071" y="1770"/>
                  </a:cubicBezTo>
                  <a:cubicBezTo>
                    <a:pt x="4283" y="1242"/>
                    <a:pt x="4455" y="805"/>
                    <a:pt x="4584" y="482"/>
                  </a:cubicBezTo>
                  <a:cubicBezTo>
                    <a:pt x="4642" y="341"/>
                    <a:pt x="4689" y="223"/>
                    <a:pt x="4725" y="129"/>
                  </a:cubicBezTo>
                  <a:cubicBezTo>
                    <a:pt x="4753" y="48"/>
                    <a:pt x="4768" y="5"/>
                    <a:pt x="4764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422677" y="3993702"/>
              <a:ext cx="557747" cy="179790"/>
            </a:xfrm>
            <a:custGeom>
              <a:avLst/>
              <a:gdLst/>
              <a:rect l="l" t="t" r="r" b="b"/>
              <a:pathLst>
                <a:path w="12564" h="4050" extrusionOk="0">
                  <a:moveTo>
                    <a:pt x="8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6"/>
                    <a:pt x="43" y="24"/>
                    <a:pt x="126" y="52"/>
                  </a:cubicBezTo>
                  <a:cubicBezTo>
                    <a:pt x="227" y="85"/>
                    <a:pt x="345" y="125"/>
                    <a:pt x="492" y="175"/>
                  </a:cubicBezTo>
                  <a:cubicBezTo>
                    <a:pt x="830" y="286"/>
                    <a:pt x="1282" y="433"/>
                    <a:pt x="1834" y="612"/>
                  </a:cubicBezTo>
                  <a:cubicBezTo>
                    <a:pt x="2972" y="978"/>
                    <a:pt x="4534" y="1506"/>
                    <a:pt x="6260" y="2091"/>
                  </a:cubicBezTo>
                  <a:cubicBezTo>
                    <a:pt x="7987" y="2676"/>
                    <a:pt x="9555" y="3186"/>
                    <a:pt x="10700" y="3531"/>
                  </a:cubicBezTo>
                  <a:cubicBezTo>
                    <a:pt x="11271" y="3706"/>
                    <a:pt x="11734" y="3839"/>
                    <a:pt x="12057" y="3925"/>
                  </a:cubicBezTo>
                  <a:cubicBezTo>
                    <a:pt x="12204" y="3965"/>
                    <a:pt x="12330" y="3998"/>
                    <a:pt x="12430" y="4026"/>
                  </a:cubicBezTo>
                  <a:cubicBezTo>
                    <a:pt x="12495" y="4040"/>
                    <a:pt x="12538" y="4050"/>
                    <a:pt x="12553" y="4050"/>
                  </a:cubicBezTo>
                  <a:cubicBezTo>
                    <a:pt x="12557" y="4050"/>
                    <a:pt x="12559" y="4049"/>
                    <a:pt x="12559" y="4048"/>
                  </a:cubicBezTo>
                  <a:cubicBezTo>
                    <a:pt x="12563" y="4044"/>
                    <a:pt x="12520" y="4026"/>
                    <a:pt x="12438" y="3998"/>
                  </a:cubicBezTo>
                  <a:cubicBezTo>
                    <a:pt x="12337" y="3965"/>
                    <a:pt x="12219" y="3925"/>
                    <a:pt x="12072" y="3875"/>
                  </a:cubicBezTo>
                  <a:cubicBezTo>
                    <a:pt x="11734" y="3768"/>
                    <a:pt x="11282" y="3620"/>
                    <a:pt x="10725" y="3441"/>
                  </a:cubicBezTo>
                  <a:cubicBezTo>
                    <a:pt x="9591" y="3072"/>
                    <a:pt x="8030" y="2543"/>
                    <a:pt x="6303" y="1962"/>
                  </a:cubicBezTo>
                  <a:cubicBezTo>
                    <a:pt x="4577" y="1377"/>
                    <a:pt x="3008" y="864"/>
                    <a:pt x="1864" y="519"/>
                  </a:cubicBezTo>
                  <a:cubicBezTo>
                    <a:pt x="1292" y="347"/>
                    <a:pt x="830" y="211"/>
                    <a:pt x="507" y="125"/>
                  </a:cubicBezTo>
                  <a:cubicBezTo>
                    <a:pt x="356" y="85"/>
                    <a:pt x="234" y="52"/>
                    <a:pt x="133" y="27"/>
                  </a:cubicBezTo>
                  <a:cubicBezTo>
                    <a:pt x="65" y="10"/>
                    <a:pt x="23" y="0"/>
                    <a:pt x="8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23"/>
          <p:cNvSpPr/>
          <p:nvPr/>
        </p:nvSpPr>
        <p:spPr>
          <a:xfrm>
            <a:off x="7107434" y="3428738"/>
            <a:ext cx="304290" cy="35403"/>
          </a:xfrm>
          <a:custGeom>
            <a:avLst/>
            <a:gdLst/>
            <a:rect l="l" t="t" r="r" b="b"/>
            <a:pathLst>
              <a:path w="8243" h="934" extrusionOk="0">
                <a:moveTo>
                  <a:pt x="1" y="1"/>
                </a:moveTo>
                <a:lnTo>
                  <a:pt x="1" y="934"/>
                </a:lnTo>
                <a:lnTo>
                  <a:pt x="8242" y="934"/>
                </a:lnTo>
                <a:lnTo>
                  <a:pt x="8242" y="1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7162546" y="3490673"/>
            <a:ext cx="194173" cy="33356"/>
          </a:xfrm>
          <a:custGeom>
            <a:avLst/>
            <a:gdLst/>
            <a:rect l="l" t="t" r="r" b="b"/>
            <a:pathLst>
              <a:path w="5260" h="880" extrusionOk="0">
                <a:moveTo>
                  <a:pt x="1" y="0"/>
                </a:moveTo>
                <a:lnTo>
                  <a:pt x="1" y="880"/>
                </a:lnTo>
                <a:lnTo>
                  <a:pt x="5260" y="880"/>
                </a:lnTo>
                <a:lnTo>
                  <a:pt x="5260" y="0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42" name="Google Shape;242;p23"/>
          <p:cNvGrpSpPr/>
          <p:nvPr/>
        </p:nvGrpSpPr>
        <p:grpSpPr>
          <a:xfrm rot="0">
            <a:off x="5640700" y="1631209"/>
            <a:ext cx="3779685" cy="3517982"/>
            <a:chOff x="4089562" y="596016"/>
            <a:chExt cx="4545076" cy="4119899"/>
          </a:xfrm>
        </p:grpSpPr>
        <p:grpSp>
          <p:nvGrpSpPr>
            <p:cNvPr id="243" name="Google Shape;243;p23"/>
            <p:cNvGrpSpPr/>
            <p:nvPr/>
          </p:nvGrpSpPr>
          <p:grpSpPr>
            <a:xfrm rot="0">
              <a:off x="6208458" y="4139123"/>
              <a:ext cx="623499" cy="576793"/>
              <a:chOff x="2681574" y="1237063"/>
              <a:chExt cx="340338" cy="314998"/>
            </a:xfrm>
          </p:grpSpPr>
          <p:sp>
            <p:nvSpPr>
              <p:cNvPr id="244" name="Google Shape;244;p23"/>
              <p:cNvSpPr/>
              <p:nvPr/>
            </p:nvSpPr>
            <p:spPr>
              <a:xfrm>
                <a:off x="2681574" y="1237063"/>
                <a:ext cx="340338" cy="314998"/>
              </a:xfrm>
              <a:custGeom>
                <a:avLst/>
                <a:gdLst/>
                <a:rect l="l" t="t" r="r" b="b"/>
                <a:pathLst>
                  <a:path w="9227" h="8540" extrusionOk="0">
                    <a:moveTo>
                      <a:pt x="6425" y="0"/>
                    </a:moveTo>
                    <a:cubicBezTo>
                      <a:pt x="6425" y="0"/>
                      <a:pt x="6228" y="2011"/>
                      <a:pt x="3964" y="2884"/>
                    </a:cubicBezTo>
                    <a:cubicBezTo>
                      <a:pt x="2562" y="3427"/>
                      <a:pt x="1" y="4855"/>
                      <a:pt x="254" y="5974"/>
                    </a:cubicBezTo>
                    <a:lnTo>
                      <a:pt x="2369" y="8540"/>
                    </a:lnTo>
                    <a:cubicBezTo>
                      <a:pt x="2369" y="8540"/>
                      <a:pt x="3746" y="7084"/>
                      <a:pt x="5677" y="6442"/>
                    </a:cubicBezTo>
                    <a:cubicBezTo>
                      <a:pt x="7574" y="5813"/>
                      <a:pt x="9226" y="3160"/>
                      <a:pt x="9226" y="3160"/>
                    </a:cubicBezTo>
                    <a:lnTo>
                      <a:pt x="6425" y="0"/>
                    </a:lnTo>
                    <a:close/>
                  </a:path>
                </a:pathLst>
              </a:custGeom>
              <a:solidFill>
                <a:srgbClr val="a4d8f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>
                <a:off x="2798758" y="1347238"/>
                <a:ext cx="136733" cy="114897"/>
              </a:xfrm>
              <a:custGeom>
                <a:avLst/>
                <a:gdLst/>
                <a:rect l="l" t="t" r="r" b="b"/>
                <a:pathLst>
                  <a:path w="3707" h="3115" extrusionOk="0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2831807" y="1370734"/>
                <a:ext cx="68385" cy="74950"/>
              </a:xfrm>
              <a:custGeom>
                <a:avLst/>
                <a:gdLst/>
                <a:rect l="l" t="t" r="r" b="b"/>
                <a:pathLst>
                  <a:path w="1854" h="2032" extrusionOk="0">
                    <a:moveTo>
                      <a:pt x="529" y="422"/>
                    </a:moveTo>
                    <a:cubicBezTo>
                      <a:pt x="613" y="541"/>
                      <a:pt x="712" y="676"/>
                      <a:pt x="827" y="825"/>
                    </a:cubicBezTo>
                    <a:cubicBezTo>
                      <a:pt x="796" y="842"/>
                      <a:pt x="770" y="856"/>
                      <a:pt x="744" y="873"/>
                    </a:cubicBezTo>
                    <a:cubicBezTo>
                      <a:pt x="630" y="737"/>
                      <a:pt x="525" y="615"/>
                      <a:pt x="433" y="523"/>
                    </a:cubicBezTo>
                    <a:cubicBezTo>
                      <a:pt x="442" y="515"/>
                      <a:pt x="446" y="501"/>
                      <a:pt x="450" y="493"/>
                    </a:cubicBezTo>
                    <a:cubicBezTo>
                      <a:pt x="476" y="467"/>
                      <a:pt x="503" y="445"/>
                      <a:pt x="529" y="422"/>
                    </a:cubicBezTo>
                    <a:close/>
                    <a:moveTo>
                      <a:pt x="363" y="642"/>
                    </a:moveTo>
                    <a:cubicBezTo>
                      <a:pt x="424" y="733"/>
                      <a:pt x="503" y="838"/>
                      <a:pt x="587" y="952"/>
                    </a:cubicBezTo>
                    <a:cubicBezTo>
                      <a:pt x="569" y="956"/>
                      <a:pt x="547" y="969"/>
                      <a:pt x="534" y="973"/>
                    </a:cubicBezTo>
                    <a:cubicBezTo>
                      <a:pt x="512" y="978"/>
                      <a:pt x="494" y="978"/>
                      <a:pt x="476" y="978"/>
                    </a:cubicBezTo>
                    <a:cubicBezTo>
                      <a:pt x="460" y="978"/>
                      <a:pt x="446" y="973"/>
                      <a:pt x="433" y="969"/>
                    </a:cubicBezTo>
                    <a:cubicBezTo>
                      <a:pt x="407" y="961"/>
                      <a:pt x="377" y="939"/>
                      <a:pt x="359" y="908"/>
                    </a:cubicBezTo>
                    <a:cubicBezTo>
                      <a:pt x="315" y="851"/>
                      <a:pt x="302" y="785"/>
                      <a:pt x="329" y="707"/>
                    </a:cubicBezTo>
                    <a:cubicBezTo>
                      <a:pt x="333" y="685"/>
                      <a:pt x="355" y="664"/>
                      <a:pt x="363" y="642"/>
                    </a:cubicBezTo>
                    <a:close/>
                    <a:moveTo>
                      <a:pt x="1286" y="1027"/>
                    </a:moveTo>
                    <a:cubicBezTo>
                      <a:pt x="1295" y="1027"/>
                      <a:pt x="1303" y="1028"/>
                      <a:pt x="1311" y="1031"/>
                    </a:cubicBezTo>
                    <a:cubicBezTo>
                      <a:pt x="1382" y="1039"/>
                      <a:pt x="1456" y="1100"/>
                      <a:pt x="1482" y="1170"/>
                    </a:cubicBezTo>
                    <a:cubicBezTo>
                      <a:pt x="1513" y="1227"/>
                      <a:pt x="1509" y="1310"/>
                      <a:pt x="1486" y="1384"/>
                    </a:cubicBezTo>
                    <a:cubicBezTo>
                      <a:pt x="1408" y="1279"/>
                      <a:pt x="1321" y="1162"/>
                      <a:pt x="1224" y="1035"/>
                    </a:cubicBezTo>
                    <a:cubicBezTo>
                      <a:pt x="1245" y="1032"/>
                      <a:pt x="1266" y="1027"/>
                      <a:pt x="1286" y="1027"/>
                    </a:cubicBezTo>
                    <a:close/>
                    <a:moveTo>
                      <a:pt x="1053" y="1104"/>
                    </a:moveTo>
                    <a:cubicBezTo>
                      <a:pt x="1180" y="1262"/>
                      <a:pt x="1303" y="1406"/>
                      <a:pt x="1408" y="1524"/>
                    </a:cubicBezTo>
                    <a:cubicBezTo>
                      <a:pt x="1386" y="1555"/>
                      <a:pt x="1373" y="1594"/>
                      <a:pt x="1347" y="1620"/>
                    </a:cubicBezTo>
                    <a:cubicBezTo>
                      <a:pt x="1342" y="1624"/>
                      <a:pt x="1338" y="1629"/>
                      <a:pt x="1333" y="1638"/>
                    </a:cubicBezTo>
                    <a:cubicBezTo>
                      <a:pt x="1233" y="1498"/>
                      <a:pt x="1111" y="1332"/>
                      <a:pt x="970" y="1152"/>
                    </a:cubicBezTo>
                    <a:cubicBezTo>
                      <a:pt x="992" y="1140"/>
                      <a:pt x="1015" y="1126"/>
                      <a:pt x="1037" y="1114"/>
                    </a:cubicBezTo>
                    <a:cubicBezTo>
                      <a:pt x="1041" y="1109"/>
                      <a:pt x="1045" y="1109"/>
                      <a:pt x="1053" y="1104"/>
                    </a:cubicBezTo>
                    <a:close/>
                    <a:moveTo>
                      <a:pt x="290" y="1"/>
                    </a:moveTo>
                    <a:cubicBezTo>
                      <a:pt x="288" y="1"/>
                      <a:pt x="286" y="1"/>
                      <a:pt x="285" y="3"/>
                    </a:cubicBezTo>
                    <a:cubicBezTo>
                      <a:pt x="267" y="12"/>
                      <a:pt x="315" y="104"/>
                      <a:pt x="403" y="235"/>
                    </a:cubicBezTo>
                    <a:cubicBezTo>
                      <a:pt x="363" y="261"/>
                      <a:pt x="324" y="275"/>
                      <a:pt x="280" y="305"/>
                    </a:cubicBezTo>
                    <a:cubicBezTo>
                      <a:pt x="272" y="313"/>
                      <a:pt x="258" y="327"/>
                      <a:pt x="250" y="340"/>
                    </a:cubicBezTo>
                    <a:cubicBezTo>
                      <a:pt x="217" y="311"/>
                      <a:pt x="194" y="294"/>
                      <a:pt x="179" y="294"/>
                    </a:cubicBezTo>
                    <a:cubicBezTo>
                      <a:pt x="176" y="294"/>
                      <a:pt x="173" y="295"/>
                      <a:pt x="171" y="297"/>
                    </a:cubicBezTo>
                    <a:cubicBezTo>
                      <a:pt x="162" y="305"/>
                      <a:pt x="175" y="335"/>
                      <a:pt x="202" y="388"/>
                    </a:cubicBezTo>
                    <a:cubicBezTo>
                      <a:pt x="145" y="445"/>
                      <a:pt x="88" y="511"/>
                      <a:pt x="49" y="602"/>
                    </a:cubicBezTo>
                    <a:cubicBezTo>
                      <a:pt x="22" y="672"/>
                      <a:pt x="0" y="747"/>
                      <a:pt x="4" y="838"/>
                    </a:cubicBezTo>
                    <a:cubicBezTo>
                      <a:pt x="10" y="926"/>
                      <a:pt x="36" y="1013"/>
                      <a:pt x="79" y="1092"/>
                    </a:cubicBezTo>
                    <a:cubicBezTo>
                      <a:pt x="131" y="1166"/>
                      <a:pt x="202" y="1235"/>
                      <a:pt x="298" y="1279"/>
                    </a:cubicBezTo>
                    <a:cubicBezTo>
                      <a:pt x="341" y="1301"/>
                      <a:pt x="394" y="1314"/>
                      <a:pt x="446" y="1323"/>
                    </a:cubicBezTo>
                    <a:cubicBezTo>
                      <a:pt x="466" y="1325"/>
                      <a:pt x="487" y="1326"/>
                      <a:pt x="508" y="1326"/>
                    </a:cubicBezTo>
                    <a:cubicBezTo>
                      <a:pt x="537" y="1326"/>
                      <a:pt x="567" y="1324"/>
                      <a:pt x="595" y="1319"/>
                    </a:cubicBezTo>
                    <a:cubicBezTo>
                      <a:pt x="678" y="1301"/>
                      <a:pt x="748" y="1271"/>
                      <a:pt x="809" y="1241"/>
                    </a:cubicBezTo>
                    <a:cubicBezTo>
                      <a:pt x="962" y="1428"/>
                      <a:pt x="1106" y="1598"/>
                      <a:pt x="1228" y="1729"/>
                    </a:cubicBezTo>
                    <a:cubicBezTo>
                      <a:pt x="1150" y="1791"/>
                      <a:pt x="1075" y="1848"/>
                      <a:pt x="1023" y="1887"/>
                    </a:cubicBezTo>
                    <a:cubicBezTo>
                      <a:pt x="932" y="1949"/>
                      <a:pt x="883" y="1987"/>
                      <a:pt x="892" y="2009"/>
                    </a:cubicBezTo>
                    <a:cubicBezTo>
                      <a:pt x="897" y="2024"/>
                      <a:pt x="918" y="2031"/>
                      <a:pt x="954" y="2031"/>
                    </a:cubicBezTo>
                    <a:cubicBezTo>
                      <a:pt x="984" y="2031"/>
                      <a:pt x="1025" y="2026"/>
                      <a:pt x="1075" y="2014"/>
                    </a:cubicBezTo>
                    <a:cubicBezTo>
                      <a:pt x="1154" y="1996"/>
                      <a:pt x="1263" y="1953"/>
                      <a:pt x="1377" y="1891"/>
                    </a:cubicBezTo>
                    <a:cubicBezTo>
                      <a:pt x="1461" y="1972"/>
                      <a:pt x="1516" y="2015"/>
                      <a:pt x="1538" y="2015"/>
                    </a:cubicBezTo>
                    <a:cubicBezTo>
                      <a:pt x="1540" y="2015"/>
                      <a:pt x="1542" y="2014"/>
                      <a:pt x="1543" y="2014"/>
                    </a:cubicBezTo>
                    <a:cubicBezTo>
                      <a:pt x="1557" y="2001"/>
                      <a:pt x="1525" y="1939"/>
                      <a:pt x="1464" y="1838"/>
                    </a:cubicBezTo>
                    <a:cubicBezTo>
                      <a:pt x="1486" y="1826"/>
                      <a:pt x="1499" y="1822"/>
                      <a:pt x="1521" y="1808"/>
                    </a:cubicBezTo>
                    <a:cubicBezTo>
                      <a:pt x="1547" y="1786"/>
                      <a:pt x="1569" y="1756"/>
                      <a:pt x="1596" y="1729"/>
                    </a:cubicBezTo>
                    <a:cubicBezTo>
                      <a:pt x="1695" y="1833"/>
                      <a:pt x="1762" y="1893"/>
                      <a:pt x="1786" y="1893"/>
                    </a:cubicBezTo>
                    <a:cubicBezTo>
                      <a:pt x="1789" y="1893"/>
                      <a:pt x="1791" y="1892"/>
                      <a:pt x="1793" y="1891"/>
                    </a:cubicBezTo>
                    <a:cubicBezTo>
                      <a:pt x="1810" y="1878"/>
                      <a:pt x="1761" y="1786"/>
                      <a:pt x="1670" y="1646"/>
                    </a:cubicBezTo>
                    <a:cubicBezTo>
                      <a:pt x="1700" y="1608"/>
                      <a:pt x="1727" y="1568"/>
                      <a:pt x="1753" y="1520"/>
                    </a:cubicBezTo>
                    <a:cubicBezTo>
                      <a:pt x="1814" y="1398"/>
                      <a:pt x="1854" y="1231"/>
                      <a:pt x="1793" y="1052"/>
                    </a:cubicBezTo>
                    <a:cubicBezTo>
                      <a:pt x="1731" y="882"/>
                      <a:pt x="1587" y="737"/>
                      <a:pt x="1390" y="690"/>
                    </a:cubicBezTo>
                    <a:cubicBezTo>
                      <a:pt x="1338" y="676"/>
                      <a:pt x="1285" y="672"/>
                      <a:pt x="1237" y="672"/>
                    </a:cubicBezTo>
                    <a:cubicBezTo>
                      <a:pt x="1184" y="676"/>
                      <a:pt x="1137" y="685"/>
                      <a:pt x="1093" y="698"/>
                    </a:cubicBezTo>
                    <a:cubicBezTo>
                      <a:pt x="1053" y="711"/>
                      <a:pt x="1023" y="729"/>
                      <a:pt x="988" y="747"/>
                    </a:cubicBezTo>
                    <a:cubicBezTo>
                      <a:pt x="861" y="589"/>
                      <a:pt x="739" y="449"/>
                      <a:pt x="639" y="331"/>
                    </a:cubicBezTo>
                    <a:cubicBezTo>
                      <a:pt x="691" y="291"/>
                      <a:pt x="739" y="257"/>
                      <a:pt x="783" y="231"/>
                    </a:cubicBezTo>
                    <a:cubicBezTo>
                      <a:pt x="870" y="166"/>
                      <a:pt x="914" y="121"/>
                      <a:pt x="905" y="99"/>
                    </a:cubicBezTo>
                    <a:cubicBezTo>
                      <a:pt x="901" y="88"/>
                      <a:pt x="883" y="83"/>
                      <a:pt x="853" y="83"/>
                    </a:cubicBezTo>
                    <a:cubicBezTo>
                      <a:pt x="823" y="83"/>
                      <a:pt x="781" y="88"/>
                      <a:pt x="726" y="99"/>
                    </a:cubicBezTo>
                    <a:cubicBezTo>
                      <a:pt x="669" y="113"/>
                      <a:pt x="603" y="134"/>
                      <a:pt x="529" y="166"/>
                    </a:cubicBezTo>
                    <a:cubicBezTo>
                      <a:pt x="521" y="170"/>
                      <a:pt x="508" y="178"/>
                      <a:pt x="498" y="182"/>
                    </a:cubicBezTo>
                    <a:cubicBezTo>
                      <a:pt x="392" y="72"/>
                      <a:pt x="314" y="1"/>
                      <a:pt x="290" y="1"/>
                    </a:cubicBezTo>
                    <a:close/>
                  </a:path>
                </a:pathLst>
              </a:custGeom>
              <a:solidFill>
                <a:srgbClr val="c1e5f8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>
                <a:off x="2700128" y="1258825"/>
                <a:ext cx="302900" cy="276785"/>
              </a:xfrm>
              <a:custGeom>
                <a:avLst/>
                <a:gdLst/>
                <a:rect l="l" t="t" r="r" b="b"/>
                <a:pathLst>
                  <a:path w="8212" h="7504" extrusionOk="0">
                    <a:moveTo>
                      <a:pt x="6123" y="179"/>
                    </a:moveTo>
                    <a:lnTo>
                      <a:pt x="8090" y="2504"/>
                    </a:lnTo>
                    <a:cubicBezTo>
                      <a:pt x="7251" y="4309"/>
                      <a:pt x="5573" y="5340"/>
                      <a:pt x="4379" y="5673"/>
                    </a:cubicBezTo>
                    <a:cubicBezTo>
                      <a:pt x="3318" y="5974"/>
                      <a:pt x="2159" y="7106"/>
                      <a:pt x="1923" y="7347"/>
                    </a:cubicBezTo>
                    <a:lnTo>
                      <a:pt x="123" y="5144"/>
                    </a:lnTo>
                    <a:cubicBezTo>
                      <a:pt x="660" y="3859"/>
                      <a:pt x="2636" y="3046"/>
                      <a:pt x="3942" y="2508"/>
                    </a:cubicBezTo>
                    <a:cubicBezTo>
                      <a:pt x="4173" y="2413"/>
                      <a:pt x="4393" y="2321"/>
                      <a:pt x="4580" y="2238"/>
                    </a:cubicBezTo>
                    <a:cubicBezTo>
                      <a:pt x="4803" y="2141"/>
                      <a:pt x="4996" y="2014"/>
                      <a:pt x="5157" y="1875"/>
                    </a:cubicBezTo>
                    <a:cubicBezTo>
                      <a:pt x="5742" y="1377"/>
                      <a:pt x="5983" y="709"/>
                      <a:pt x="6053" y="477"/>
                    </a:cubicBezTo>
                    <a:cubicBezTo>
                      <a:pt x="6065" y="437"/>
                      <a:pt x="6105" y="302"/>
                      <a:pt x="6123" y="179"/>
                    </a:cubicBezTo>
                    <a:close/>
                    <a:moveTo>
                      <a:pt x="6105" y="1"/>
                    </a:moveTo>
                    <a:lnTo>
                      <a:pt x="6018" y="57"/>
                    </a:lnTo>
                    <a:cubicBezTo>
                      <a:pt x="6061" y="175"/>
                      <a:pt x="5769" y="1595"/>
                      <a:pt x="4536" y="2141"/>
                    </a:cubicBezTo>
                    <a:cubicBezTo>
                      <a:pt x="4353" y="2224"/>
                      <a:pt x="4135" y="2316"/>
                      <a:pt x="3903" y="2408"/>
                    </a:cubicBezTo>
                    <a:cubicBezTo>
                      <a:pt x="2977" y="2793"/>
                      <a:pt x="1718" y="3309"/>
                      <a:pt x="857" y="4043"/>
                    </a:cubicBezTo>
                    <a:cubicBezTo>
                      <a:pt x="476" y="4362"/>
                      <a:pt x="175" y="4725"/>
                      <a:pt x="14" y="5135"/>
                    </a:cubicBezTo>
                    <a:lnTo>
                      <a:pt x="0" y="5166"/>
                    </a:lnTo>
                    <a:lnTo>
                      <a:pt x="1914" y="7504"/>
                    </a:lnTo>
                    <a:lnTo>
                      <a:pt x="1958" y="7460"/>
                    </a:lnTo>
                    <a:cubicBezTo>
                      <a:pt x="1971" y="7447"/>
                      <a:pt x="3273" y="6096"/>
                      <a:pt x="4409" y="5778"/>
                    </a:cubicBezTo>
                    <a:cubicBezTo>
                      <a:pt x="5629" y="5432"/>
                      <a:pt x="7350" y="4374"/>
                      <a:pt x="8199" y="2518"/>
                    </a:cubicBezTo>
                    <a:lnTo>
                      <a:pt x="8211" y="2486"/>
                    </a:lnTo>
                    <a:lnTo>
                      <a:pt x="6105" y="1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 rot="756199">
              <a:off x="8106510" y="1414495"/>
              <a:ext cx="502396" cy="423275"/>
              <a:chOff x="2681574" y="1237063"/>
              <a:chExt cx="340338" cy="314998"/>
            </a:xfrm>
          </p:grpSpPr>
          <p:sp>
            <p:nvSpPr>
              <p:cNvPr id="249" name="Google Shape;249;p23"/>
              <p:cNvSpPr/>
              <p:nvPr/>
            </p:nvSpPr>
            <p:spPr>
              <a:xfrm>
                <a:off x="2681574" y="1237063"/>
                <a:ext cx="340338" cy="314998"/>
              </a:xfrm>
              <a:custGeom>
                <a:avLst/>
                <a:gdLst/>
                <a:rect l="l" t="t" r="r" b="b"/>
                <a:pathLst>
                  <a:path w="9227" h="8540" extrusionOk="0">
                    <a:moveTo>
                      <a:pt x="6425" y="0"/>
                    </a:moveTo>
                    <a:cubicBezTo>
                      <a:pt x="6425" y="0"/>
                      <a:pt x="6228" y="2011"/>
                      <a:pt x="3964" y="2884"/>
                    </a:cubicBezTo>
                    <a:cubicBezTo>
                      <a:pt x="2562" y="3427"/>
                      <a:pt x="1" y="4855"/>
                      <a:pt x="254" y="5974"/>
                    </a:cubicBezTo>
                    <a:lnTo>
                      <a:pt x="2369" y="8540"/>
                    </a:lnTo>
                    <a:cubicBezTo>
                      <a:pt x="2369" y="8540"/>
                      <a:pt x="3746" y="7084"/>
                      <a:pt x="5677" y="6442"/>
                    </a:cubicBezTo>
                    <a:cubicBezTo>
                      <a:pt x="7574" y="5813"/>
                      <a:pt x="9226" y="3160"/>
                      <a:pt x="9226" y="3160"/>
                    </a:cubicBezTo>
                    <a:lnTo>
                      <a:pt x="6425" y="0"/>
                    </a:lnTo>
                    <a:close/>
                  </a:path>
                </a:pathLst>
              </a:custGeom>
              <a:solidFill>
                <a:srgbClr val="a4d8f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>
                <a:off x="2798758" y="1347238"/>
                <a:ext cx="136733" cy="114897"/>
              </a:xfrm>
              <a:custGeom>
                <a:avLst/>
                <a:gdLst/>
                <a:rect l="l" t="t" r="r" b="b"/>
                <a:pathLst>
                  <a:path w="3707" h="3115" extrusionOk="0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>
                <a:off x="2831807" y="1370734"/>
                <a:ext cx="68385" cy="74950"/>
              </a:xfrm>
              <a:custGeom>
                <a:avLst/>
                <a:gdLst/>
                <a:rect l="l" t="t" r="r" b="b"/>
                <a:pathLst>
                  <a:path w="1854" h="2032" extrusionOk="0">
                    <a:moveTo>
                      <a:pt x="529" y="422"/>
                    </a:moveTo>
                    <a:cubicBezTo>
                      <a:pt x="613" y="541"/>
                      <a:pt x="712" y="676"/>
                      <a:pt x="827" y="825"/>
                    </a:cubicBezTo>
                    <a:cubicBezTo>
                      <a:pt x="796" y="842"/>
                      <a:pt x="770" y="856"/>
                      <a:pt x="744" y="873"/>
                    </a:cubicBezTo>
                    <a:cubicBezTo>
                      <a:pt x="630" y="737"/>
                      <a:pt x="525" y="615"/>
                      <a:pt x="433" y="523"/>
                    </a:cubicBezTo>
                    <a:cubicBezTo>
                      <a:pt x="442" y="515"/>
                      <a:pt x="446" y="501"/>
                      <a:pt x="450" y="493"/>
                    </a:cubicBezTo>
                    <a:cubicBezTo>
                      <a:pt x="476" y="467"/>
                      <a:pt x="503" y="445"/>
                      <a:pt x="529" y="422"/>
                    </a:cubicBezTo>
                    <a:close/>
                    <a:moveTo>
                      <a:pt x="363" y="642"/>
                    </a:moveTo>
                    <a:cubicBezTo>
                      <a:pt x="424" y="733"/>
                      <a:pt x="503" y="838"/>
                      <a:pt x="587" y="952"/>
                    </a:cubicBezTo>
                    <a:cubicBezTo>
                      <a:pt x="569" y="956"/>
                      <a:pt x="547" y="969"/>
                      <a:pt x="534" y="973"/>
                    </a:cubicBezTo>
                    <a:cubicBezTo>
                      <a:pt x="512" y="978"/>
                      <a:pt x="494" y="978"/>
                      <a:pt x="476" y="978"/>
                    </a:cubicBezTo>
                    <a:cubicBezTo>
                      <a:pt x="460" y="978"/>
                      <a:pt x="446" y="973"/>
                      <a:pt x="433" y="969"/>
                    </a:cubicBezTo>
                    <a:cubicBezTo>
                      <a:pt x="407" y="961"/>
                      <a:pt x="377" y="939"/>
                      <a:pt x="359" y="908"/>
                    </a:cubicBezTo>
                    <a:cubicBezTo>
                      <a:pt x="315" y="851"/>
                      <a:pt x="302" y="785"/>
                      <a:pt x="329" y="707"/>
                    </a:cubicBezTo>
                    <a:cubicBezTo>
                      <a:pt x="333" y="685"/>
                      <a:pt x="355" y="664"/>
                      <a:pt x="363" y="642"/>
                    </a:cubicBezTo>
                    <a:close/>
                    <a:moveTo>
                      <a:pt x="1286" y="1027"/>
                    </a:moveTo>
                    <a:cubicBezTo>
                      <a:pt x="1295" y="1027"/>
                      <a:pt x="1303" y="1028"/>
                      <a:pt x="1311" y="1031"/>
                    </a:cubicBezTo>
                    <a:cubicBezTo>
                      <a:pt x="1382" y="1039"/>
                      <a:pt x="1456" y="1100"/>
                      <a:pt x="1482" y="1170"/>
                    </a:cubicBezTo>
                    <a:cubicBezTo>
                      <a:pt x="1513" y="1227"/>
                      <a:pt x="1509" y="1310"/>
                      <a:pt x="1486" y="1384"/>
                    </a:cubicBezTo>
                    <a:cubicBezTo>
                      <a:pt x="1408" y="1279"/>
                      <a:pt x="1321" y="1162"/>
                      <a:pt x="1224" y="1035"/>
                    </a:cubicBezTo>
                    <a:cubicBezTo>
                      <a:pt x="1245" y="1032"/>
                      <a:pt x="1266" y="1027"/>
                      <a:pt x="1286" y="1027"/>
                    </a:cubicBezTo>
                    <a:close/>
                    <a:moveTo>
                      <a:pt x="1053" y="1104"/>
                    </a:moveTo>
                    <a:cubicBezTo>
                      <a:pt x="1180" y="1262"/>
                      <a:pt x="1303" y="1406"/>
                      <a:pt x="1408" y="1524"/>
                    </a:cubicBezTo>
                    <a:cubicBezTo>
                      <a:pt x="1386" y="1555"/>
                      <a:pt x="1373" y="1594"/>
                      <a:pt x="1347" y="1620"/>
                    </a:cubicBezTo>
                    <a:cubicBezTo>
                      <a:pt x="1342" y="1624"/>
                      <a:pt x="1338" y="1629"/>
                      <a:pt x="1333" y="1638"/>
                    </a:cubicBezTo>
                    <a:cubicBezTo>
                      <a:pt x="1233" y="1498"/>
                      <a:pt x="1111" y="1332"/>
                      <a:pt x="970" y="1152"/>
                    </a:cubicBezTo>
                    <a:cubicBezTo>
                      <a:pt x="992" y="1140"/>
                      <a:pt x="1015" y="1126"/>
                      <a:pt x="1037" y="1114"/>
                    </a:cubicBezTo>
                    <a:cubicBezTo>
                      <a:pt x="1041" y="1109"/>
                      <a:pt x="1045" y="1109"/>
                      <a:pt x="1053" y="1104"/>
                    </a:cubicBezTo>
                    <a:close/>
                    <a:moveTo>
                      <a:pt x="290" y="1"/>
                    </a:moveTo>
                    <a:cubicBezTo>
                      <a:pt x="288" y="1"/>
                      <a:pt x="286" y="1"/>
                      <a:pt x="285" y="3"/>
                    </a:cubicBezTo>
                    <a:cubicBezTo>
                      <a:pt x="267" y="12"/>
                      <a:pt x="315" y="104"/>
                      <a:pt x="403" y="235"/>
                    </a:cubicBezTo>
                    <a:cubicBezTo>
                      <a:pt x="363" y="261"/>
                      <a:pt x="324" y="275"/>
                      <a:pt x="280" y="305"/>
                    </a:cubicBezTo>
                    <a:cubicBezTo>
                      <a:pt x="272" y="313"/>
                      <a:pt x="258" y="327"/>
                      <a:pt x="250" y="340"/>
                    </a:cubicBezTo>
                    <a:cubicBezTo>
                      <a:pt x="217" y="311"/>
                      <a:pt x="194" y="294"/>
                      <a:pt x="179" y="294"/>
                    </a:cubicBezTo>
                    <a:cubicBezTo>
                      <a:pt x="176" y="294"/>
                      <a:pt x="173" y="295"/>
                      <a:pt x="171" y="297"/>
                    </a:cubicBezTo>
                    <a:cubicBezTo>
                      <a:pt x="162" y="305"/>
                      <a:pt x="175" y="335"/>
                      <a:pt x="202" y="388"/>
                    </a:cubicBezTo>
                    <a:cubicBezTo>
                      <a:pt x="145" y="445"/>
                      <a:pt x="88" y="511"/>
                      <a:pt x="49" y="602"/>
                    </a:cubicBezTo>
                    <a:cubicBezTo>
                      <a:pt x="22" y="672"/>
                      <a:pt x="0" y="747"/>
                      <a:pt x="4" y="838"/>
                    </a:cubicBezTo>
                    <a:cubicBezTo>
                      <a:pt x="10" y="926"/>
                      <a:pt x="36" y="1013"/>
                      <a:pt x="79" y="1092"/>
                    </a:cubicBezTo>
                    <a:cubicBezTo>
                      <a:pt x="131" y="1166"/>
                      <a:pt x="202" y="1235"/>
                      <a:pt x="298" y="1279"/>
                    </a:cubicBezTo>
                    <a:cubicBezTo>
                      <a:pt x="341" y="1301"/>
                      <a:pt x="394" y="1314"/>
                      <a:pt x="446" y="1323"/>
                    </a:cubicBezTo>
                    <a:cubicBezTo>
                      <a:pt x="466" y="1325"/>
                      <a:pt x="487" y="1326"/>
                      <a:pt x="508" y="1326"/>
                    </a:cubicBezTo>
                    <a:cubicBezTo>
                      <a:pt x="537" y="1326"/>
                      <a:pt x="567" y="1324"/>
                      <a:pt x="595" y="1319"/>
                    </a:cubicBezTo>
                    <a:cubicBezTo>
                      <a:pt x="678" y="1301"/>
                      <a:pt x="748" y="1271"/>
                      <a:pt x="809" y="1241"/>
                    </a:cubicBezTo>
                    <a:cubicBezTo>
                      <a:pt x="962" y="1428"/>
                      <a:pt x="1106" y="1598"/>
                      <a:pt x="1228" y="1729"/>
                    </a:cubicBezTo>
                    <a:cubicBezTo>
                      <a:pt x="1150" y="1791"/>
                      <a:pt x="1075" y="1848"/>
                      <a:pt x="1023" y="1887"/>
                    </a:cubicBezTo>
                    <a:cubicBezTo>
                      <a:pt x="932" y="1949"/>
                      <a:pt x="883" y="1987"/>
                      <a:pt x="892" y="2009"/>
                    </a:cubicBezTo>
                    <a:cubicBezTo>
                      <a:pt x="897" y="2024"/>
                      <a:pt x="918" y="2031"/>
                      <a:pt x="954" y="2031"/>
                    </a:cubicBezTo>
                    <a:cubicBezTo>
                      <a:pt x="984" y="2031"/>
                      <a:pt x="1025" y="2026"/>
                      <a:pt x="1075" y="2014"/>
                    </a:cubicBezTo>
                    <a:cubicBezTo>
                      <a:pt x="1154" y="1996"/>
                      <a:pt x="1263" y="1953"/>
                      <a:pt x="1377" y="1891"/>
                    </a:cubicBezTo>
                    <a:cubicBezTo>
                      <a:pt x="1461" y="1972"/>
                      <a:pt x="1516" y="2015"/>
                      <a:pt x="1538" y="2015"/>
                    </a:cubicBezTo>
                    <a:cubicBezTo>
                      <a:pt x="1540" y="2015"/>
                      <a:pt x="1542" y="2014"/>
                      <a:pt x="1543" y="2014"/>
                    </a:cubicBezTo>
                    <a:cubicBezTo>
                      <a:pt x="1557" y="2001"/>
                      <a:pt x="1525" y="1939"/>
                      <a:pt x="1464" y="1838"/>
                    </a:cubicBezTo>
                    <a:cubicBezTo>
                      <a:pt x="1486" y="1826"/>
                      <a:pt x="1499" y="1822"/>
                      <a:pt x="1521" y="1808"/>
                    </a:cubicBezTo>
                    <a:cubicBezTo>
                      <a:pt x="1547" y="1786"/>
                      <a:pt x="1569" y="1756"/>
                      <a:pt x="1596" y="1729"/>
                    </a:cubicBezTo>
                    <a:cubicBezTo>
                      <a:pt x="1695" y="1833"/>
                      <a:pt x="1762" y="1893"/>
                      <a:pt x="1786" y="1893"/>
                    </a:cubicBezTo>
                    <a:cubicBezTo>
                      <a:pt x="1789" y="1893"/>
                      <a:pt x="1791" y="1892"/>
                      <a:pt x="1793" y="1891"/>
                    </a:cubicBezTo>
                    <a:cubicBezTo>
                      <a:pt x="1810" y="1878"/>
                      <a:pt x="1761" y="1786"/>
                      <a:pt x="1670" y="1646"/>
                    </a:cubicBezTo>
                    <a:cubicBezTo>
                      <a:pt x="1700" y="1608"/>
                      <a:pt x="1727" y="1568"/>
                      <a:pt x="1753" y="1520"/>
                    </a:cubicBezTo>
                    <a:cubicBezTo>
                      <a:pt x="1814" y="1398"/>
                      <a:pt x="1854" y="1231"/>
                      <a:pt x="1793" y="1052"/>
                    </a:cubicBezTo>
                    <a:cubicBezTo>
                      <a:pt x="1731" y="882"/>
                      <a:pt x="1587" y="737"/>
                      <a:pt x="1390" y="690"/>
                    </a:cubicBezTo>
                    <a:cubicBezTo>
                      <a:pt x="1338" y="676"/>
                      <a:pt x="1285" y="672"/>
                      <a:pt x="1237" y="672"/>
                    </a:cubicBezTo>
                    <a:cubicBezTo>
                      <a:pt x="1184" y="676"/>
                      <a:pt x="1137" y="685"/>
                      <a:pt x="1093" y="698"/>
                    </a:cubicBezTo>
                    <a:cubicBezTo>
                      <a:pt x="1053" y="711"/>
                      <a:pt x="1023" y="729"/>
                      <a:pt x="988" y="747"/>
                    </a:cubicBezTo>
                    <a:cubicBezTo>
                      <a:pt x="861" y="589"/>
                      <a:pt x="739" y="449"/>
                      <a:pt x="639" y="331"/>
                    </a:cubicBezTo>
                    <a:cubicBezTo>
                      <a:pt x="691" y="291"/>
                      <a:pt x="739" y="257"/>
                      <a:pt x="783" y="231"/>
                    </a:cubicBezTo>
                    <a:cubicBezTo>
                      <a:pt x="870" y="166"/>
                      <a:pt x="914" y="121"/>
                      <a:pt x="905" y="99"/>
                    </a:cubicBezTo>
                    <a:cubicBezTo>
                      <a:pt x="901" y="88"/>
                      <a:pt x="883" y="83"/>
                      <a:pt x="853" y="83"/>
                    </a:cubicBezTo>
                    <a:cubicBezTo>
                      <a:pt x="823" y="83"/>
                      <a:pt x="781" y="88"/>
                      <a:pt x="726" y="99"/>
                    </a:cubicBezTo>
                    <a:cubicBezTo>
                      <a:pt x="669" y="113"/>
                      <a:pt x="603" y="134"/>
                      <a:pt x="529" y="166"/>
                    </a:cubicBezTo>
                    <a:cubicBezTo>
                      <a:pt x="521" y="170"/>
                      <a:pt x="508" y="178"/>
                      <a:pt x="498" y="182"/>
                    </a:cubicBezTo>
                    <a:cubicBezTo>
                      <a:pt x="392" y="72"/>
                      <a:pt x="314" y="1"/>
                      <a:pt x="290" y="1"/>
                    </a:cubicBezTo>
                    <a:close/>
                  </a:path>
                </a:pathLst>
              </a:custGeom>
              <a:solidFill>
                <a:srgbClr val="c1e5f8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>
                <a:off x="2700128" y="1258825"/>
                <a:ext cx="302900" cy="276785"/>
              </a:xfrm>
              <a:custGeom>
                <a:avLst/>
                <a:gdLst/>
                <a:rect l="l" t="t" r="r" b="b"/>
                <a:pathLst>
                  <a:path w="8212" h="7504" extrusionOk="0">
                    <a:moveTo>
                      <a:pt x="6123" y="179"/>
                    </a:moveTo>
                    <a:lnTo>
                      <a:pt x="8090" y="2504"/>
                    </a:lnTo>
                    <a:cubicBezTo>
                      <a:pt x="7251" y="4309"/>
                      <a:pt x="5573" y="5340"/>
                      <a:pt x="4379" y="5673"/>
                    </a:cubicBezTo>
                    <a:cubicBezTo>
                      <a:pt x="3318" y="5974"/>
                      <a:pt x="2159" y="7106"/>
                      <a:pt x="1923" y="7347"/>
                    </a:cubicBezTo>
                    <a:lnTo>
                      <a:pt x="123" y="5144"/>
                    </a:lnTo>
                    <a:cubicBezTo>
                      <a:pt x="660" y="3859"/>
                      <a:pt x="2636" y="3046"/>
                      <a:pt x="3942" y="2508"/>
                    </a:cubicBezTo>
                    <a:cubicBezTo>
                      <a:pt x="4173" y="2413"/>
                      <a:pt x="4393" y="2321"/>
                      <a:pt x="4580" y="2238"/>
                    </a:cubicBezTo>
                    <a:cubicBezTo>
                      <a:pt x="4803" y="2141"/>
                      <a:pt x="4996" y="2014"/>
                      <a:pt x="5157" y="1875"/>
                    </a:cubicBezTo>
                    <a:cubicBezTo>
                      <a:pt x="5742" y="1377"/>
                      <a:pt x="5983" y="709"/>
                      <a:pt x="6053" y="477"/>
                    </a:cubicBezTo>
                    <a:cubicBezTo>
                      <a:pt x="6065" y="437"/>
                      <a:pt x="6105" y="302"/>
                      <a:pt x="6123" y="179"/>
                    </a:cubicBezTo>
                    <a:close/>
                    <a:moveTo>
                      <a:pt x="6105" y="1"/>
                    </a:moveTo>
                    <a:lnTo>
                      <a:pt x="6018" y="57"/>
                    </a:lnTo>
                    <a:cubicBezTo>
                      <a:pt x="6061" y="175"/>
                      <a:pt x="5769" y="1595"/>
                      <a:pt x="4536" y="2141"/>
                    </a:cubicBezTo>
                    <a:cubicBezTo>
                      <a:pt x="4353" y="2224"/>
                      <a:pt x="4135" y="2316"/>
                      <a:pt x="3903" y="2408"/>
                    </a:cubicBezTo>
                    <a:cubicBezTo>
                      <a:pt x="2977" y="2793"/>
                      <a:pt x="1718" y="3309"/>
                      <a:pt x="857" y="4043"/>
                    </a:cubicBezTo>
                    <a:cubicBezTo>
                      <a:pt x="476" y="4362"/>
                      <a:pt x="175" y="4725"/>
                      <a:pt x="14" y="5135"/>
                    </a:cubicBezTo>
                    <a:lnTo>
                      <a:pt x="0" y="5166"/>
                    </a:lnTo>
                    <a:lnTo>
                      <a:pt x="1914" y="7504"/>
                    </a:lnTo>
                    <a:lnTo>
                      <a:pt x="1958" y="7460"/>
                    </a:lnTo>
                    <a:cubicBezTo>
                      <a:pt x="1971" y="7447"/>
                      <a:pt x="3273" y="6096"/>
                      <a:pt x="4409" y="5778"/>
                    </a:cubicBezTo>
                    <a:cubicBezTo>
                      <a:pt x="5629" y="5432"/>
                      <a:pt x="7350" y="4374"/>
                      <a:pt x="8199" y="2518"/>
                    </a:cubicBezTo>
                    <a:lnTo>
                      <a:pt x="8211" y="2486"/>
                    </a:lnTo>
                    <a:lnTo>
                      <a:pt x="6105" y="1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 rot="4421280">
              <a:off x="4109838" y="1944564"/>
              <a:ext cx="569153" cy="479566"/>
              <a:chOff x="2681574" y="1237063"/>
              <a:chExt cx="340338" cy="314998"/>
            </a:xfrm>
          </p:grpSpPr>
          <p:sp>
            <p:nvSpPr>
              <p:cNvPr id="254" name="Google Shape;254;p23"/>
              <p:cNvSpPr/>
              <p:nvPr/>
            </p:nvSpPr>
            <p:spPr>
              <a:xfrm>
                <a:off x="2681574" y="1237063"/>
                <a:ext cx="340338" cy="314998"/>
              </a:xfrm>
              <a:custGeom>
                <a:avLst/>
                <a:gdLst/>
                <a:rect l="l" t="t" r="r" b="b"/>
                <a:pathLst>
                  <a:path w="9227" h="8540" extrusionOk="0">
                    <a:moveTo>
                      <a:pt x="6425" y="0"/>
                    </a:moveTo>
                    <a:cubicBezTo>
                      <a:pt x="6425" y="0"/>
                      <a:pt x="6228" y="2011"/>
                      <a:pt x="3964" y="2884"/>
                    </a:cubicBezTo>
                    <a:cubicBezTo>
                      <a:pt x="2562" y="3427"/>
                      <a:pt x="1" y="4855"/>
                      <a:pt x="254" y="5974"/>
                    </a:cubicBezTo>
                    <a:lnTo>
                      <a:pt x="2369" y="8540"/>
                    </a:lnTo>
                    <a:cubicBezTo>
                      <a:pt x="2369" y="8540"/>
                      <a:pt x="3746" y="7084"/>
                      <a:pt x="5677" y="6442"/>
                    </a:cubicBezTo>
                    <a:cubicBezTo>
                      <a:pt x="7574" y="5813"/>
                      <a:pt x="9226" y="3160"/>
                      <a:pt x="9226" y="3160"/>
                    </a:cubicBezTo>
                    <a:lnTo>
                      <a:pt x="6425" y="0"/>
                    </a:lnTo>
                    <a:close/>
                  </a:path>
                </a:pathLst>
              </a:custGeom>
              <a:solidFill>
                <a:srgbClr val="a4d8f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>
                <a:off x="2798758" y="1347238"/>
                <a:ext cx="136733" cy="114897"/>
              </a:xfrm>
              <a:custGeom>
                <a:avLst/>
                <a:gdLst/>
                <a:rect l="l" t="t" r="r" b="b"/>
                <a:pathLst>
                  <a:path w="3707" h="3115" extrusionOk="0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>
                <a:off x="2831807" y="1370734"/>
                <a:ext cx="68385" cy="74950"/>
              </a:xfrm>
              <a:custGeom>
                <a:avLst/>
                <a:gdLst/>
                <a:rect l="l" t="t" r="r" b="b"/>
                <a:pathLst>
                  <a:path w="1854" h="2032" extrusionOk="0">
                    <a:moveTo>
                      <a:pt x="529" y="422"/>
                    </a:moveTo>
                    <a:cubicBezTo>
                      <a:pt x="613" y="541"/>
                      <a:pt x="712" y="676"/>
                      <a:pt x="827" y="825"/>
                    </a:cubicBezTo>
                    <a:cubicBezTo>
                      <a:pt x="796" y="842"/>
                      <a:pt x="770" y="856"/>
                      <a:pt x="744" y="873"/>
                    </a:cubicBezTo>
                    <a:cubicBezTo>
                      <a:pt x="630" y="737"/>
                      <a:pt x="525" y="615"/>
                      <a:pt x="433" y="523"/>
                    </a:cubicBezTo>
                    <a:cubicBezTo>
                      <a:pt x="442" y="515"/>
                      <a:pt x="446" y="501"/>
                      <a:pt x="450" y="493"/>
                    </a:cubicBezTo>
                    <a:cubicBezTo>
                      <a:pt x="476" y="467"/>
                      <a:pt x="503" y="445"/>
                      <a:pt x="529" y="422"/>
                    </a:cubicBezTo>
                    <a:close/>
                    <a:moveTo>
                      <a:pt x="363" y="642"/>
                    </a:moveTo>
                    <a:cubicBezTo>
                      <a:pt x="424" y="733"/>
                      <a:pt x="503" y="838"/>
                      <a:pt x="587" y="952"/>
                    </a:cubicBezTo>
                    <a:cubicBezTo>
                      <a:pt x="569" y="956"/>
                      <a:pt x="547" y="969"/>
                      <a:pt x="534" y="973"/>
                    </a:cubicBezTo>
                    <a:cubicBezTo>
                      <a:pt x="512" y="978"/>
                      <a:pt x="494" y="978"/>
                      <a:pt x="476" y="978"/>
                    </a:cubicBezTo>
                    <a:cubicBezTo>
                      <a:pt x="460" y="978"/>
                      <a:pt x="446" y="973"/>
                      <a:pt x="433" y="969"/>
                    </a:cubicBezTo>
                    <a:cubicBezTo>
                      <a:pt x="407" y="961"/>
                      <a:pt x="377" y="939"/>
                      <a:pt x="359" y="908"/>
                    </a:cubicBezTo>
                    <a:cubicBezTo>
                      <a:pt x="315" y="851"/>
                      <a:pt x="302" y="785"/>
                      <a:pt x="329" y="707"/>
                    </a:cubicBezTo>
                    <a:cubicBezTo>
                      <a:pt x="333" y="685"/>
                      <a:pt x="355" y="664"/>
                      <a:pt x="363" y="642"/>
                    </a:cubicBezTo>
                    <a:close/>
                    <a:moveTo>
                      <a:pt x="1286" y="1027"/>
                    </a:moveTo>
                    <a:cubicBezTo>
                      <a:pt x="1295" y="1027"/>
                      <a:pt x="1303" y="1028"/>
                      <a:pt x="1311" y="1031"/>
                    </a:cubicBezTo>
                    <a:cubicBezTo>
                      <a:pt x="1382" y="1039"/>
                      <a:pt x="1456" y="1100"/>
                      <a:pt x="1482" y="1170"/>
                    </a:cubicBezTo>
                    <a:cubicBezTo>
                      <a:pt x="1513" y="1227"/>
                      <a:pt x="1509" y="1310"/>
                      <a:pt x="1486" y="1384"/>
                    </a:cubicBezTo>
                    <a:cubicBezTo>
                      <a:pt x="1408" y="1279"/>
                      <a:pt x="1321" y="1162"/>
                      <a:pt x="1224" y="1035"/>
                    </a:cubicBezTo>
                    <a:cubicBezTo>
                      <a:pt x="1245" y="1032"/>
                      <a:pt x="1266" y="1027"/>
                      <a:pt x="1286" y="1027"/>
                    </a:cubicBezTo>
                    <a:close/>
                    <a:moveTo>
                      <a:pt x="1053" y="1104"/>
                    </a:moveTo>
                    <a:cubicBezTo>
                      <a:pt x="1180" y="1262"/>
                      <a:pt x="1303" y="1406"/>
                      <a:pt x="1408" y="1524"/>
                    </a:cubicBezTo>
                    <a:cubicBezTo>
                      <a:pt x="1386" y="1555"/>
                      <a:pt x="1373" y="1594"/>
                      <a:pt x="1347" y="1620"/>
                    </a:cubicBezTo>
                    <a:cubicBezTo>
                      <a:pt x="1342" y="1624"/>
                      <a:pt x="1338" y="1629"/>
                      <a:pt x="1333" y="1638"/>
                    </a:cubicBezTo>
                    <a:cubicBezTo>
                      <a:pt x="1233" y="1498"/>
                      <a:pt x="1111" y="1332"/>
                      <a:pt x="970" y="1152"/>
                    </a:cubicBezTo>
                    <a:cubicBezTo>
                      <a:pt x="992" y="1140"/>
                      <a:pt x="1015" y="1126"/>
                      <a:pt x="1037" y="1114"/>
                    </a:cubicBezTo>
                    <a:cubicBezTo>
                      <a:pt x="1041" y="1109"/>
                      <a:pt x="1045" y="1109"/>
                      <a:pt x="1053" y="1104"/>
                    </a:cubicBezTo>
                    <a:close/>
                    <a:moveTo>
                      <a:pt x="290" y="1"/>
                    </a:moveTo>
                    <a:cubicBezTo>
                      <a:pt x="288" y="1"/>
                      <a:pt x="286" y="1"/>
                      <a:pt x="285" y="3"/>
                    </a:cubicBezTo>
                    <a:cubicBezTo>
                      <a:pt x="267" y="12"/>
                      <a:pt x="315" y="104"/>
                      <a:pt x="403" y="235"/>
                    </a:cubicBezTo>
                    <a:cubicBezTo>
                      <a:pt x="363" y="261"/>
                      <a:pt x="324" y="275"/>
                      <a:pt x="280" y="305"/>
                    </a:cubicBezTo>
                    <a:cubicBezTo>
                      <a:pt x="272" y="313"/>
                      <a:pt x="258" y="327"/>
                      <a:pt x="250" y="340"/>
                    </a:cubicBezTo>
                    <a:cubicBezTo>
                      <a:pt x="217" y="311"/>
                      <a:pt x="194" y="294"/>
                      <a:pt x="179" y="294"/>
                    </a:cubicBezTo>
                    <a:cubicBezTo>
                      <a:pt x="176" y="294"/>
                      <a:pt x="173" y="295"/>
                      <a:pt x="171" y="297"/>
                    </a:cubicBezTo>
                    <a:cubicBezTo>
                      <a:pt x="162" y="305"/>
                      <a:pt x="175" y="335"/>
                      <a:pt x="202" y="388"/>
                    </a:cubicBezTo>
                    <a:cubicBezTo>
                      <a:pt x="145" y="445"/>
                      <a:pt x="88" y="511"/>
                      <a:pt x="49" y="602"/>
                    </a:cubicBezTo>
                    <a:cubicBezTo>
                      <a:pt x="22" y="672"/>
                      <a:pt x="0" y="747"/>
                      <a:pt x="4" y="838"/>
                    </a:cubicBezTo>
                    <a:cubicBezTo>
                      <a:pt x="10" y="926"/>
                      <a:pt x="36" y="1013"/>
                      <a:pt x="79" y="1092"/>
                    </a:cubicBezTo>
                    <a:cubicBezTo>
                      <a:pt x="131" y="1166"/>
                      <a:pt x="202" y="1235"/>
                      <a:pt x="298" y="1279"/>
                    </a:cubicBezTo>
                    <a:cubicBezTo>
                      <a:pt x="341" y="1301"/>
                      <a:pt x="394" y="1314"/>
                      <a:pt x="446" y="1323"/>
                    </a:cubicBezTo>
                    <a:cubicBezTo>
                      <a:pt x="466" y="1325"/>
                      <a:pt x="487" y="1326"/>
                      <a:pt x="508" y="1326"/>
                    </a:cubicBezTo>
                    <a:cubicBezTo>
                      <a:pt x="537" y="1326"/>
                      <a:pt x="567" y="1324"/>
                      <a:pt x="595" y="1319"/>
                    </a:cubicBezTo>
                    <a:cubicBezTo>
                      <a:pt x="678" y="1301"/>
                      <a:pt x="748" y="1271"/>
                      <a:pt x="809" y="1241"/>
                    </a:cubicBezTo>
                    <a:cubicBezTo>
                      <a:pt x="962" y="1428"/>
                      <a:pt x="1106" y="1598"/>
                      <a:pt x="1228" y="1729"/>
                    </a:cubicBezTo>
                    <a:cubicBezTo>
                      <a:pt x="1150" y="1791"/>
                      <a:pt x="1075" y="1848"/>
                      <a:pt x="1023" y="1887"/>
                    </a:cubicBezTo>
                    <a:cubicBezTo>
                      <a:pt x="932" y="1949"/>
                      <a:pt x="883" y="1987"/>
                      <a:pt x="892" y="2009"/>
                    </a:cubicBezTo>
                    <a:cubicBezTo>
                      <a:pt x="897" y="2024"/>
                      <a:pt x="918" y="2031"/>
                      <a:pt x="954" y="2031"/>
                    </a:cubicBezTo>
                    <a:cubicBezTo>
                      <a:pt x="984" y="2031"/>
                      <a:pt x="1025" y="2026"/>
                      <a:pt x="1075" y="2014"/>
                    </a:cubicBezTo>
                    <a:cubicBezTo>
                      <a:pt x="1154" y="1996"/>
                      <a:pt x="1263" y="1953"/>
                      <a:pt x="1377" y="1891"/>
                    </a:cubicBezTo>
                    <a:cubicBezTo>
                      <a:pt x="1461" y="1972"/>
                      <a:pt x="1516" y="2015"/>
                      <a:pt x="1538" y="2015"/>
                    </a:cubicBezTo>
                    <a:cubicBezTo>
                      <a:pt x="1540" y="2015"/>
                      <a:pt x="1542" y="2014"/>
                      <a:pt x="1543" y="2014"/>
                    </a:cubicBezTo>
                    <a:cubicBezTo>
                      <a:pt x="1557" y="2001"/>
                      <a:pt x="1525" y="1939"/>
                      <a:pt x="1464" y="1838"/>
                    </a:cubicBezTo>
                    <a:cubicBezTo>
                      <a:pt x="1486" y="1826"/>
                      <a:pt x="1499" y="1822"/>
                      <a:pt x="1521" y="1808"/>
                    </a:cubicBezTo>
                    <a:cubicBezTo>
                      <a:pt x="1547" y="1786"/>
                      <a:pt x="1569" y="1756"/>
                      <a:pt x="1596" y="1729"/>
                    </a:cubicBezTo>
                    <a:cubicBezTo>
                      <a:pt x="1695" y="1833"/>
                      <a:pt x="1762" y="1893"/>
                      <a:pt x="1786" y="1893"/>
                    </a:cubicBezTo>
                    <a:cubicBezTo>
                      <a:pt x="1789" y="1893"/>
                      <a:pt x="1791" y="1892"/>
                      <a:pt x="1793" y="1891"/>
                    </a:cubicBezTo>
                    <a:cubicBezTo>
                      <a:pt x="1810" y="1878"/>
                      <a:pt x="1761" y="1786"/>
                      <a:pt x="1670" y="1646"/>
                    </a:cubicBezTo>
                    <a:cubicBezTo>
                      <a:pt x="1700" y="1608"/>
                      <a:pt x="1727" y="1568"/>
                      <a:pt x="1753" y="1520"/>
                    </a:cubicBezTo>
                    <a:cubicBezTo>
                      <a:pt x="1814" y="1398"/>
                      <a:pt x="1854" y="1231"/>
                      <a:pt x="1793" y="1052"/>
                    </a:cubicBezTo>
                    <a:cubicBezTo>
                      <a:pt x="1731" y="882"/>
                      <a:pt x="1587" y="737"/>
                      <a:pt x="1390" y="690"/>
                    </a:cubicBezTo>
                    <a:cubicBezTo>
                      <a:pt x="1338" y="676"/>
                      <a:pt x="1285" y="672"/>
                      <a:pt x="1237" y="672"/>
                    </a:cubicBezTo>
                    <a:cubicBezTo>
                      <a:pt x="1184" y="676"/>
                      <a:pt x="1137" y="685"/>
                      <a:pt x="1093" y="698"/>
                    </a:cubicBezTo>
                    <a:cubicBezTo>
                      <a:pt x="1053" y="711"/>
                      <a:pt x="1023" y="729"/>
                      <a:pt x="988" y="747"/>
                    </a:cubicBezTo>
                    <a:cubicBezTo>
                      <a:pt x="861" y="589"/>
                      <a:pt x="739" y="449"/>
                      <a:pt x="639" y="331"/>
                    </a:cubicBezTo>
                    <a:cubicBezTo>
                      <a:pt x="691" y="291"/>
                      <a:pt x="739" y="257"/>
                      <a:pt x="783" y="231"/>
                    </a:cubicBezTo>
                    <a:cubicBezTo>
                      <a:pt x="870" y="166"/>
                      <a:pt x="914" y="121"/>
                      <a:pt x="905" y="99"/>
                    </a:cubicBezTo>
                    <a:cubicBezTo>
                      <a:pt x="901" y="88"/>
                      <a:pt x="883" y="83"/>
                      <a:pt x="853" y="83"/>
                    </a:cubicBezTo>
                    <a:cubicBezTo>
                      <a:pt x="823" y="83"/>
                      <a:pt x="781" y="88"/>
                      <a:pt x="726" y="99"/>
                    </a:cubicBezTo>
                    <a:cubicBezTo>
                      <a:pt x="669" y="113"/>
                      <a:pt x="603" y="134"/>
                      <a:pt x="529" y="166"/>
                    </a:cubicBezTo>
                    <a:cubicBezTo>
                      <a:pt x="521" y="170"/>
                      <a:pt x="508" y="178"/>
                      <a:pt x="498" y="182"/>
                    </a:cubicBezTo>
                    <a:cubicBezTo>
                      <a:pt x="392" y="72"/>
                      <a:pt x="314" y="1"/>
                      <a:pt x="290" y="1"/>
                    </a:cubicBezTo>
                    <a:close/>
                  </a:path>
                </a:pathLst>
              </a:custGeom>
              <a:solidFill>
                <a:srgbClr val="c1e5f8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>
                <a:off x="2700128" y="1258825"/>
                <a:ext cx="302900" cy="276785"/>
              </a:xfrm>
              <a:custGeom>
                <a:avLst/>
                <a:gdLst/>
                <a:rect l="l" t="t" r="r" b="b"/>
                <a:pathLst>
                  <a:path w="8212" h="7504" extrusionOk="0">
                    <a:moveTo>
                      <a:pt x="6123" y="179"/>
                    </a:moveTo>
                    <a:lnTo>
                      <a:pt x="8090" y="2504"/>
                    </a:lnTo>
                    <a:cubicBezTo>
                      <a:pt x="7251" y="4309"/>
                      <a:pt x="5573" y="5340"/>
                      <a:pt x="4379" y="5673"/>
                    </a:cubicBezTo>
                    <a:cubicBezTo>
                      <a:pt x="3318" y="5974"/>
                      <a:pt x="2159" y="7106"/>
                      <a:pt x="1923" y="7347"/>
                    </a:cubicBezTo>
                    <a:lnTo>
                      <a:pt x="123" y="5144"/>
                    </a:lnTo>
                    <a:cubicBezTo>
                      <a:pt x="660" y="3859"/>
                      <a:pt x="2636" y="3046"/>
                      <a:pt x="3942" y="2508"/>
                    </a:cubicBezTo>
                    <a:cubicBezTo>
                      <a:pt x="4173" y="2413"/>
                      <a:pt x="4393" y="2321"/>
                      <a:pt x="4580" y="2238"/>
                    </a:cubicBezTo>
                    <a:cubicBezTo>
                      <a:pt x="4803" y="2141"/>
                      <a:pt x="4996" y="2014"/>
                      <a:pt x="5157" y="1875"/>
                    </a:cubicBezTo>
                    <a:cubicBezTo>
                      <a:pt x="5742" y="1377"/>
                      <a:pt x="5983" y="709"/>
                      <a:pt x="6053" y="477"/>
                    </a:cubicBezTo>
                    <a:cubicBezTo>
                      <a:pt x="6065" y="437"/>
                      <a:pt x="6105" y="302"/>
                      <a:pt x="6123" y="179"/>
                    </a:cubicBezTo>
                    <a:close/>
                    <a:moveTo>
                      <a:pt x="6105" y="1"/>
                    </a:moveTo>
                    <a:lnTo>
                      <a:pt x="6018" y="57"/>
                    </a:lnTo>
                    <a:cubicBezTo>
                      <a:pt x="6061" y="175"/>
                      <a:pt x="5769" y="1595"/>
                      <a:pt x="4536" y="2141"/>
                    </a:cubicBezTo>
                    <a:cubicBezTo>
                      <a:pt x="4353" y="2224"/>
                      <a:pt x="4135" y="2316"/>
                      <a:pt x="3903" y="2408"/>
                    </a:cubicBezTo>
                    <a:cubicBezTo>
                      <a:pt x="2977" y="2793"/>
                      <a:pt x="1718" y="3309"/>
                      <a:pt x="857" y="4043"/>
                    </a:cubicBezTo>
                    <a:cubicBezTo>
                      <a:pt x="476" y="4362"/>
                      <a:pt x="175" y="4725"/>
                      <a:pt x="14" y="5135"/>
                    </a:cubicBezTo>
                    <a:lnTo>
                      <a:pt x="0" y="5166"/>
                    </a:lnTo>
                    <a:lnTo>
                      <a:pt x="1914" y="7504"/>
                    </a:lnTo>
                    <a:lnTo>
                      <a:pt x="1958" y="7460"/>
                    </a:lnTo>
                    <a:cubicBezTo>
                      <a:pt x="1971" y="7447"/>
                      <a:pt x="3273" y="6096"/>
                      <a:pt x="4409" y="5778"/>
                    </a:cubicBezTo>
                    <a:cubicBezTo>
                      <a:pt x="5629" y="5432"/>
                      <a:pt x="7350" y="4374"/>
                      <a:pt x="8199" y="2518"/>
                    </a:cubicBezTo>
                    <a:lnTo>
                      <a:pt x="8211" y="2486"/>
                    </a:lnTo>
                    <a:lnTo>
                      <a:pt x="6105" y="1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oogle Shape;258;p23"/>
            <p:cNvGrpSpPr/>
            <p:nvPr/>
          </p:nvGrpSpPr>
          <p:grpSpPr>
            <a:xfrm rot="0">
              <a:off x="4980432" y="596016"/>
              <a:ext cx="773384" cy="715644"/>
              <a:chOff x="2681574" y="1237063"/>
              <a:chExt cx="340338" cy="314998"/>
            </a:xfrm>
          </p:grpSpPr>
          <p:sp>
            <p:nvSpPr>
              <p:cNvPr id="259" name="Google Shape;259;p23"/>
              <p:cNvSpPr/>
              <p:nvPr/>
            </p:nvSpPr>
            <p:spPr>
              <a:xfrm>
                <a:off x="2681574" y="1237063"/>
                <a:ext cx="340338" cy="314998"/>
              </a:xfrm>
              <a:custGeom>
                <a:avLst/>
                <a:gdLst/>
                <a:rect l="l" t="t" r="r" b="b"/>
                <a:pathLst>
                  <a:path w="9227" h="8540" extrusionOk="0">
                    <a:moveTo>
                      <a:pt x="6425" y="0"/>
                    </a:moveTo>
                    <a:cubicBezTo>
                      <a:pt x="6425" y="0"/>
                      <a:pt x="6228" y="2011"/>
                      <a:pt x="3964" y="2884"/>
                    </a:cubicBezTo>
                    <a:cubicBezTo>
                      <a:pt x="2562" y="3427"/>
                      <a:pt x="1" y="4855"/>
                      <a:pt x="254" y="5974"/>
                    </a:cubicBezTo>
                    <a:lnTo>
                      <a:pt x="2369" y="8540"/>
                    </a:lnTo>
                    <a:cubicBezTo>
                      <a:pt x="2369" y="8540"/>
                      <a:pt x="3746" y="7084"/>
                      <a:pt x="5677" y="6442"/>
                    </a:cubicBezTo>
                    <a:cubicBezTo>
                      <a:pt x="7574" y="5813"/>
                      <a:pt x="9226" y="3160"/>
                      <a:pt x="9226" y="3160"/>
                    </a:cubicBezTo>
                    <a:lnTo>
                      <a:pt x="6425" y="0"/>
                    </a:lnTo>
                    <a:close/>
                  </a:path>
                </a:pathLst>
              </a:custGeom>
              <a:solidFill>
                <a:srgbClr val="a4d8f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3"/>
              <p:cNvSpPr/>
              <p:nvPr/>
            </p:nvSpPr>
            <p:spPr>
              <a:xfrm>
                <a:off x="2798758" y="1347238"/>
                <a:ext cx="136733" cy="114897"/>
              </a:xfrm>
              <a:custGeom>
                <a:avLst/>
                <a:gdLst/>
                <a:rect l="l" t="t" r="r" b="b"/>
                <a:pathLst>
                  <a:path w="3707" h="3115" extrusionOk="0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>
                <a:off x="2831807" y="1370734"/>
                <a:ext cx="68385" cy="74950"/>
              </a:xfrm>
              <a:custGeom>
                <a:avLst/>
                <a:gdLst/>
                <a:rect l="l" t="t" r="r" b="b"/>
                <a:pathLst>
                  <a:path w="1854" h="2032" extrusionOk="0">
                    <a:moveTo>
                      <a:pt x="529" y="422"/>
                    </a:moveTo>
                    <a:cubicBezTo>
                      <a:pt x="613" y="541"/>
                      <a:pt x="712" y="676"/>
                      <a:pt x="827" y="825"/>
                    </a:cubicBezTo>
                    <a:cubicBezTo>
                      <a:pt x="796" y="842"/>
                      <a:pt x="770" y="856"/>
                      <a:pt x="744" y="873"/>
                    </a:cubicBezTo>
                    <a:cubicBezTo>
                      <a:pt x="630" y="737"/>
                      <a:pt x="525" y="615"/>
                      <a:pt x="433" y="523"/>
                    </a:cubicBezTo>
                    <a:cubicBezTo>
                      <a:pt x="442" y="515"/>
                      <a:pt x="446" y="501"/>
                      <a:pt x="450" y="493"/>
                    </a:cubicBezTo>
                    <a:cubicBezTo>
                      <a:pt x="476" y="467"/>
                      <a:pt x="503" y="445"/>
                      <a:pt x="529" y="422"/>
                    </a:cubicBezTo>
                    <a:close/>
                    <a:moveTo>
                      <a:pt x="363" y="642"/>
                    </a:moveTo>
                    <a:cubicBezTo>
                      <a:pt x="424" y="733"/>
                      <a:pt x="503" y="838"/>
                      <a:pt x="587" y="952"/>
                    </a:cubicBezTo>
                    <a:cubicBezTo>
                      <a:pt x="569" y="956"/>
                      <a:pt x="547" y="969"/>
                      <a:pt x="534" y="973"/>
                    </a:cubicBezTo>
                    <a:cubicBezTo>
                      <a:pt x="512" y="978"/>
                      <a:pt x="494" y="978"/>
                      <a:pt x="476" y="978"/>
                    </a:cubicBezTo>
                    <a:cubicBezTo>
                      <a:pt x="460" y="978"/>
                      <a:pt x="446" y="973"/>
                      <a:pt x="433" y="969"/>
                    </a:cubicBezTo>
                    <a:cubicBezTo>
                      <a:pt x="407" y="961"/>
                      <a:pt x="377" y="939"/>
                      <a:pt x="359" y="908"/>
                    </a:cubicBezTo>
                    <a:cubicBezTo>
                      <a:pt x="315" y="851"/>
                      <a:pt x="302" y="785"/>
                      <a:pt x="329" y="707"/>
                    </a:cubicBezTo>
                    <a:cubicBezTo>
                      <a:pt x="333" y="685"/>
                      <a:pt x="355" y="664"/>
                      <a:pt x="363" y="642"/>
                    </a:cubicBezTo>
                    <a:close/>
                    <a:moveTo>
                      <a:pt x="1286" y="1027"/>
                    </a:moveTo>
                    <a:cubicBezTo>
                      <a:pt x="1295" y="1027"/>
                      <a:pt x="1303" y="1028"/>
                      <a:pt x="1311" y="1031"/>
                    </a:cubicBezTo>
                    <a:cubicBezTo>
                      <a:pt x="1382" y="1039"/>
                      <a:pt x="1456" y="1100"/>
                      <a:pt x="1482" y="1170"/>
                    </a:cubicBezTo>
                    <a:cubicBezTo>
                      <a:pt x="1513" y="1227"/>
                      <a:pt x="1509" y="1310"/>
                      <a:pt x="1486" y="1384"/>
                    </a:cubicBezTo>
                    <a:cubicBezTo>
                      <a:pt x="1408" y="1279"/>
                      <a:pt x="1321" y="1162"/>
                      <a:pt x="1224" y="1035"/>
                    </a:cubicBezTo>
                    <a:cubicBezTo>
                      <a:pt x="1245" y="1032"/>
                      <a:pt x="1266" y="1027"/>
                      <a:pt x="1286" y="1027"/>
                    </a:cubicBezTo>
                    <a:close/>
                    <a:moveTo>
                      <a:pt x="1053" y="1104"/>
                    </a:moveTo>
                    <a:cubicBezTo>
                      <a:pt x="1180" y="1262"/>
                      <a:pt x="1303" y="1406"/>
                      <a:pt x="1408" y="1524"/>
                    </a:cubicBezTo>
                    <a:cubicBezTo>
                      <a:pt x="1386" y="1555"/>
                      <a:pt x="1373" y="1594"/>
                      <a:pt x="1347" y="1620"/>
                    </a:cubicBezTo>
                    <a:cubicBezTo>
                      <a:pt x="1342" y="1624"/>
                      <a:pt x="1338" y="1629"/>
                      <a:pt x="1333" y="1638"/>
                    </a:cubicBezTo>
                    <a:cubicBezTo>
                      <a:pt x="1233" y="1498"/>
                      <a:pt x="1111" y="1332"/>
                      <a:pt x="970" y="1152"/>
                    </a:cubicBezTo>
                    <a:cubicBezTo>
                      <a:pt x="992" y="1140"/>
                      <a:pt x="1015" y="1126"/>
                      <a:pt x="1037" y="1114"/>
                    </a:cubicBezTo>
                    <a:cubicBezTo>
                      <a:pt x="1041" y="1109"/>
                      <a:pt x="1045" y="1109"/>
                      <a:pt x="1053" y="1104"/>
                    </a:cubicBezTo>
                    <a:close/>
                    <a:moveTo>
                      <a:pt x="290" y="1"/>
                    </a:moveTo>
                    <a:cubicBezTo>
                      <a:pt x="288" y="1"/>
                      <a:pt x="286" y="1"/>
                      <a:pt x="285" y="3"/>
                    </a:cubicBezTo>
                    <a:cubicBezTo>
                      <a:pt x="267" y="12"/>
                      <a:pt x="315" y="104"/>
                      <a:pt x="403" y="235"/>
                    </a:cubicBezTo>
                    <a:cubicBezTo>
                      <a:pt x="363" y="261"/>
                      <a:pt x="324" y="275"/>
                      <a:pt x="280" y="305"/>
                    </a:cubicBezTo>
                    <a:cubicBezTo>
                      <a:pt x="272" y="313"/>
                      <a:pt x="258" y="327"/>
                      <a:pt x="250" y="340"/>
                    </a:cubicBezTo>
                    <a:cubicBezTo>
                      <a:pt x="217" y="311"/>
                      <a:pt x="194" y="294"/>
                      <a:pt x="179" y="294"/>
                    </a:cubicBezTo>
                    <a:cubicBezTo>
                      <a:pt x="176" y="294"/>
                      <a:pt x="173" y="295"/>
                      <a:pt x="171" y="297"/>
                    </a:cubicBezTo>
                    <a:cubicBezTo>
                      <a:pt x="162" y="305"/>
                      <a:pt x="175" y="335"/>
                      <a:pt x="202" y="388"/>
                    </a:cubicBezTo>
                    <a:cubicBezTo>
                      <a:pt x="145" y="445"/>
                      <a:pt x="88" y="511"/>
                      <a:pt x="49" y="602"/>
                    </a:cubicBezTo>
                    <a:cubicBezTo>
                      <a:pt x="22" y="672"/>
                      <a:pt x="0" y="747"/>
                      <a:pt x="4" y="838"/>
                    </a:cubicBezTo>
                    <a:cubicBezTo>
                      <a:pt x="10" y="926"/>
                      <a:pt x="36" y="1013"/>
                      <a:pt x="79" y="1092"/>
                    </a:cubicBezTo>
                    <a:cubicBezTo>
                      <a:pt x="131" y="1166"/>
                      <a:pt x="202" y="1235"/>
                      <a:pt x="298" y="1279"/>
                    </a:cubicBezTo>
                    <a:cubicBezTo>
                      <a:pt x="341" y="1301"/>
                      <a:pt x="394" y="1314"/>
                      <a:pt x="446" y="1323"/>
                    </a:cubicBezTo>
                    <a:cubicBezTo>
                      <a:pt x="466" y="1325"/>
                      <a:pt x="487" y="1326"/>
                      <a:pt x="508" y="1326"/>
                    </a:cubicBezTo>
                    <a:cubicBezTo>
                      <a:pt x="537" y="1326"/>
                      <a:pt x="567" y="1324"/>
                      <a:pt x="595" y="1319"/>
                    </a:cubicBezTo>
                    <a:cubicBezTo>
                      <a:pt x="678" y="1301"/>
                      <a:pt x="748" y="1271"/>
                      <a:pt x="809" y="1241"/>
                    </a:cubicBezTo>
                    <a:cubicBezTo>
                      <a:pt x="962" y="1428"/>
                      <a:pt x="1106" y="1598"/>
                      <a:pt x="1228" y="1729"/>
                    </a:cubicBezTo>
                    <a:cubicBezTo>
                      <a:pt x="1150" y="1791"/>
                      <a:pt x="1075" y="1848"/>
                      <a:pt x="1023" y="1887"/>
                    </a:cubicBezTo>
                    <a:cubicBezTo>
                      <a:pt x="932" y="1949"/>
                      <a:pt x="883" y="1987"/>
                      <a:pt x="892" y="2009"/>
                    </a:cubicBezTo>
                    <a:cubicBezTo>
                      <a:pt x="897" y="2024"/>
                      <a:pt x="918" y="2031"/>
                      <a:pt x="954" y="2031"/>
                    </a:cubicBezTo>
                    <a:cubicBezTo>
                      <a:pt x="984" y="2031"/>
                      <a:pt x="1025" y="2026"/>
                      <a:pt x="1075" y="2014"/>
                    </a:cubicBezTo>
                    <a:cubicBezTo>
                      <a:pt x="1154" y="1996"/>
                      <a:pt x="1263" y="1953"/>
                      <a:pt x="1377" y="1891"/>
                    </a:cubicBezTo>
                    <a:cubicBezTo>
                      <a:pt x="1461" y="1972"/>
                      <a:pt x="1516" y="2015"/>
                      <a:pt x="1538" y="2015"/>
                    </a:cubicBezTo>
                    <a:cubicBezTo>
                      <a:pt x="1540" y="2015"/>
                      <a:pt x="1542" y="2014"/>
                      <a:pt x="1543" y="2014"/>
                    </a:cubicBezTo>
                    <a:cubicBezTo>
                      <a:pt x="1557" y="2001"/>
                      <a:pt x="1525" y="1939"/>
                      <a:pt x="1464" y="1838"/>
                    </a:cubicBezTo>
                    <a:cubicBezTo>
                      <a:pt x="1486" y="1826"/>
                      <a:pt x="1499" y="1822"/>
                      <a:pt x="1521" y="1808"/>
                    </a:cubicBezTo>
                    <a:cubicBezTo>
                      <a:pt x="1547" y="1786"/>
                      <a:pt x="1569" y="1756"/>
                      <a:pt x="1596" y="1729"/>
                    </a:cubicBezTo>
                    <a:cubicBezTo>
                      <a:pt x="1695" y="1833"/>
                      <a:pt x="1762" y="1893"/>
                      <a:pt x="1786" y="1893"/>
                    </a:cubicBezTo>
                    <a:cubicBezTo>
                      <a:pt x="1789" y="1893"/>
                      <a:pt x="1791" y="1892"/>
                      <a:pt x="1793" y="1891"/>
                    </a:cubicBezTo>
                    <a:cubicBezTo>
                      <a:pt x="1810" y="1878"/>
                      <a:pt x="1761" y="1786"/>
                      <a:pt x="1670" y="1646"/>
                    </a:cubicBezTo>
                    <a:cubicBezTo>
                      <a:pt x="1700" y="1608"/>
                      <a:pt x="1727" y="1568"/>
                      <a:pt x="1753" y="1520"/>
                    </a:cubicBezTo>
                    <a:cubicBezTo>
                      <a:pt x="1814" y="1398"/>
                      <a:pt x="1854" y="1231"/>
                      <a:pt x="1793" y="1052"/>
                    </a:cubicBezTo>
                    <a:cubicBezTo>
                      <a:pt x="1731" y="882"/>
                      <a:pt x="1587" y="737"/>
                      <a:pt x="1390" y="690"/>
                    </a:cubicBezTo>
                    <a:cubicBezTo>
                      <a:pt x="1338" y="676"/>
                      <a:pt x="1285" y="672"/>
                      <a:pt x="1237" y="672"/>
                    </a:cubicBezTo>
                    <a:cubicBezTo>
                      <a:pt x="1184" y="676"/>
                      <a:pt x="1137" y="685"/>
                      <a:pt x="1093" y="698"/>
                    </a:cubicBezTo>
                    <a:cubicBezTo>
                      <a:pt x="1053" y="711"/>
                      <a:pt x="1023" y="729"/>
                      <a:pt x="988" y="747"/>
                    </a:cubicBezTo>
                    <a:cubicBezTo>
                      <a:pt x="861" y="589"/>
                      <a:pt x="739" y="449"/>
                      <a:pt x="639" y="331"/>
                    </a:cubicBezTo>
                    <a:cubicBezTo>
                      <a:pt x="691" y="291"/>
                      <a:pt x="739" y="257"/>
                      <a:pt x="783" y="231"/>
                    </a:cubicBezTo>
                    <a:cubicBezTo>
                      <a:pt x="870" y="166"/>
                      <a:pt x="914" y="121"/>
                      <a:pt x="905" y="99"/>
                    </a:cubicBezTo>
                    <a:cubicBezTo>
                      <a:pt x="901" y="88"/>
                      <a:pt x="883" y="83"/>
                      <a:pt x="853" y="83"/>
                    </a:cubicBezTo>
                    <a:cubicBezTo>
                      <a:pt x="823" y="83"/>
                      <a:pt x="781" y="88"/>
                      <a:pt x="726" y="99"/>
                    </a:cubicBezTo>
                    <a:cubicBezTo>
                      <a:pt x="669" y="113"/>
                      <a:pt x="603" y="134"/>
                      <a:pt x="529" y="166"/>
                    </a:cubicBezTo>
                    <a:cubicBezTo>
                      <a:pt x="521" y="170"/>
                      <a:pt x="508" y="178"/>
                      <a:pt x="498" y="182"/>
                    </a:cubicBezTo>
                    <a:cubicBezTo>
                      <a:pt x="392" y="72"/>
                      <a:pt x="314" y="1"/>
                      <a:pt x="290" y="1"/>
                    </a:cubicBezTo>
                    <a:close/>
                  </a:path>
                </a:pathLst>
              </a:custGeom>
              <a:solidFill>
                <a:srgbClr val="c1e5f8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>
                <a:off x="2700128" y="1258825"/>
                <a:ext cx="302900" cy="276785"/>
              </a:xfrm>
              <a:custGeom>
                <a:avLst/>
                <a:gdLst/>
                <a:rect l="l" t="t" r="r" b="b"/>
                <a:pathLst>
                  <a:path w="8212" h="7504" extrusionOk="0">
                    <a:moveTo>
                      <a:pt x="6123" y="179"/>
                    </a:moveTo>
                    <a:lnTo>
                      <a:pt x="8090" y="2504"/>
                    </a:lnTo>
                    <a:cubicBezTo>
                      <a:pt x="7251" y="4309"/>
                      <a:pt x="5573" y="5340"/>
                      <a:pt x="4379" y="5673"/>
                    </a:cubicBezTo>
                    <a:cubicBezTo>
                      <a:pt x="3318" y="5974"/>
                      <a:pt x="2159" y="7106"/>
                      <a:pt x="1923" y="7347"/>
                    </a:cubicBezTo>
                    <a:lnTo>
                      <a:pt x="123" y="5144"/>
                    </a:lnTo>
                    <a:cubicBezTo>
                      <a:pt x="660" y="3859"/>
                      <a:pt x="2636" y="3046"/>
                      <a:pt x="3942" y="2508"/>
                    </a:cubicBezTo>
                    <a:cubicBezTo>
                      <a:pt x="4173" y="2413"/>
                      <a:pt x="4393" y="2321"/>
                      <a:pt x="4580" y="2238"/>
                    </a:cubicBezTo>
                    <a:cubicBezTo>
                      <a:pt x="4803" y="2141"/>
                      <a:pt x="4996" y="2014"/>
                      <a:pt x="5157" y="1875"/>
                    </a:cubicBezTo>
                    <a:cubicBezTo>
                      <a:pt x="5742" y="1377"/>
                      <a:pt x="5983" y="709"/>
                      <a:pt x="6053" y="477"/>
                    </a:cubicBezTo>
                    <a:cubicBezTo>
                      <a:pt x="6065" y="437"/>
                      <a:pt x="6105" y="302"/>
                      <a:pt x="6123" y="179"/>
                    </a:cubicBezTo>
                    <a:close/>
                    <a:moveTo>
                      <a:pt x="6105" y="1"/>
                    </a:moveTo>
                    <a:lnTo>
                      <a:pt x="6018" y="57"/>
                    </a:lnTo>
                    <a:cubicBezTo>
                      <a:pt x="6061" y="175"/>
                      <a:pt x="5769" y="1595"/>
                      <a:pt x="4536" y="2141"/>
                    </a:cubicBezTo>
                    <a:cubicBezTo>
                      <a:pt x="4353" y="2224"/>
                      <a:pt x="4135" y="2316"/>
                      <a:pt x="3903" y="2408"/>
                    </a:cubicBezTo>
                    <a:cubicBezTo>
                      <a:pt x="2977" y="2793"/>
                      <a:pt x="1718" y="3309"/>
                      <a:pt x="857" y="4043"/>
                    </a:cubicBezTo>
                    <a:cubicBezTo>
                      <a:pt x="476" y="4362"/>
                      <a:pt x="175" y="4725"/>
                      <a:pt x="14" y="5135"/>
                    </a:cubicBezTo>
                    <a:lnTo>
                      <a:pt x="0" y="5166"/>
                    </a:lnTo>
                    <a:lnTo>
                      <a:pt x="1914" y="7504"/>
                    </a:lnTo>
                    <a:lnTo>
                      <a:pt x="1958" y="7460"/>
                    </a:lnTo>
                    <a:cubicBezTo>
                      <a:pt x="1971" y="7447"/>
                      <a:pt x="3273" y="6096"/>
                      <a:pt x="4409" y="5778"/>
                    </a:cubicBezTo>
                    <a:cubicBezTo>
                      <a:pt x="5629" y="5432"/>
                      <a:pt x="7350" y="4374"/>
                      <a:pt x="8199" y="2518"/>
                    </a:cubicBezTo>
                    <a:lnTo>
                      <a:pt x="8211" y="2486"/>
                    </a:lnTo>
                    <a:lnTo>
                      <a:pt x="6105" y="1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3"/>
          <p:cNvSpPr/>
          <p:nvPr/>
        </p:nvSpPr>
        <p:spPr>
          <a:xfrm>
            <a:off x="6891229" y="2612068"/>
            <a:ext cx="173353" cy="13760"/>
          </a:xfrm>
          <a:custGeom>
            <a:avLst/>
            <a:gdLst/>
            <a:rect l="l" t="t" r="r" b="b"/>
            <a:pathLst>
              <a:path w="4696" h="363" extrusionOk="0">
                <a:moveTo>
                  <a:pt x="0" y="1"/>
                </a:moveTo>
                <a:lnTo>
                  <a:pt x="0" y="362"/>
                </a:lnTo>
                <a:lnTo>
                  <a:pt x="4695" y="362"/>
                </a:lnTo>
                <a:lnTo>
                  <a:pt x="4695" y="1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6925522" y="2636933"/>
            <a:ext cx="107644" cy="13684"/>
          </a:xfrm>
          <a:custGeom>
            <a:avLst/>
            <a:gdLst/>
            <a:rect l="l" t="t" r="r" b="b"/>
            <a:pathLst>
              <a:path w="2916" h="361" extrusionOk="0">
                <a:moveTo>
                  <a:pt x="1" y="1"/>
                </a:moveTo>
                <a:lnTo>
                  <a:pt x="1" y="360"/>
                </a:lnTo>
                <a:lnTo>
                  <a:pt x="2916" y="360"/>
                </a:lnTo>
                <a:lnTo>
                  <a:pt x="2916" y="1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7145344" y="2521971"/>
            <a:ext cx="37" cy="38"/>
          </a:xfrm>
          <a:custGeom>
            <a:avLst/>
            <a:gd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95333a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7105736" y="2568820"/>
            <a:ext cx="4393" cy="133350"/>
          </a:xfrm>
          <a:custGeom>
            <a:avLst/>
            <a:gdLst/>
            <a:rect l="l" t="t" r="r" b="b"/>
            <a:pathLst>
              <a:path w="119" h="3518" extrusionOk="0">
                <a:moveTo>
                  <a:pt x="58" y="0"/>
                </a:moveTo>
                <a:cubicBezTo>
                  <a:pt x="25" y="0"/>
                  <a:pt x="0" y="786"/>
                  <a:pt x="0" y="1758"/>
                </a:cubicBezTo>
                <a:cubicBezTo>
                  <a:pt x="0" y="2727"/>
                  <a:pt x="25" y="3517"/>
                  <a:pt x="58" y="3517"/>
                </a:cubicBezTo>
                <a:cubicBezTo>
                  <a:pt x="93" y="3517"/>
                  <a:pt x="118" y="2727"/>
                  <a:pt x="118" y="1758"/>
                </a:cubicBezTo>
                <a:cubicBezTo>
                  <a:pt x="118" y="786"/>
                  <a:pt x="93" y="0"/>
                  <a:pt x="58" y="0"/>
                </a:cubicBez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7290416" y="2578978"/>
            <a:ext cx="92251" cy="13797"/>
          </a:xfrm>
          <a:custGeom>
            <a:avLst/>
            <a:gdLst/>
            <a:rect l="l" t="t" r="r" b="b"/>
            <a:pathLst>
              <a:path w="2499" h="364" extrusionOk="0">
                <a:moveTo>
                  <a:pt x="1" y="1"/>
                </a:moveTo>
                <a:lnTo>
                  <a:pt x="1" y="364"/>
                </a:lnTo>
                <a:lnTo>
                  <a:pt x="2499" y="364"/>
                </a:lnTo>
                <a:lnTo>
                  <a:pt x="2499" y="1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7308578" y="2603918"/>
            <a:ext cx="57403" cy="13722"/>
          </a:xfrm>
          <a:custGeom>
            <a:avLst/>
            <a:gdLst/>
            <a:rect l="l" t="t" r="r" b="b"/>
            <a:pathLst>
              <a:path w="1555" h="362" extrusionOk="0">
                <a:moveTo>
                  <a:pt x="1" y="0"/>
                </a:moveTo>
                <a:lnTo>
                  <a:pt x="1" y="362"/>
                </a:lnTo>
                <a:lnTo>
                  <a:pt x="1555" y="362"/>
                </a:lnTo>
                <a:lnTo>
                  <a:pt x="1555" y="0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7431021" y="2495590"/>
            <a:ext cx="4393" cy="206582"/>
          </a:xfrm>
          <a:custGeom>
            <a:avLst/>
            <a:gdLst/>
            <a:rect l="l" t="t" r="r" b="b"/>
            <a:pathLst>
              <a:path w="119" h="5450" extrusionOk="0">
                <a:moveTo>
                  <a:pt x="61" y="1"/>
                </a:moveTo>
                <a:cubicBezTo>
                  <a:pt x="28" y="1"/>
                  <a:pt x="0" y="1221"/>
                  <a:pt x="0" y="2725"/>
                </a:cubicBezTo>
                <a:cubicBezTo>
                  <a:pt x="0" y="4229"/>
                  <a:pt x="28" y="5449"/>
                  <a:pt x="61" y="5449"/>
                </a:cubicBezTo>
                <a:cubicBezTo>
                  <a:pt x="93" y="5449"/>
                  <a:pt x="119" y="4229"/>
                  <a:pt x="119" y="2725"/>
                </a:cubicBezTo>
                <a:cubicBezTo>
                  <a:pt x="119" y="1221"/>
                  <a:pt x="93" y="1"/>
                  <a:pt x="61" y="1"/>
                </a:cubicBez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7928769" y="1945799"/>
            <a:ext cx="93986" cy="96544"/>
          </a:xfrm>
          <a:custGeom>
            <a:avLst/>
            <a:gd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53a7d5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6126804" y="2367407"/>
            <a:ext cx="94096" cy="96468"/>
          </a:xfrm>
          <a:custGeom>
            <a:avLst/>
            <a:gdLst/>
            <a:rect l="l" t="t" r="r" b="b"/>
            <a:pathLst>
              <a:path w="2549" h="2545" extrusionOk="0">
                <a:moveTo>
                  <a:pt x="1274" y="0"/>
                </a:moveTo>
                <a:lnTo>
                  <a:pt x="825" y="822"/>
                </a:lnTo>
                <a:lnTo>
                  <a:pt x="0" y="1271"/>
                </a:lnTo>
                <a:lnTo>
                  <a:pt x="825" y="1723"/>
                </a:lnTo>
                <a:lnTo>
                  <a:pt x="1274" y="2545"/>
                </a:lnTo>
                <a:lnTo>
                  <a:pt x="1723" y="1723"/>
                </a:lnTo>
                <a:lnTo>
                  <a:pt x="2548" y="1271"/>
                </a:lnTo>
                <a:lnTo>
                  <a:pt x="1723" y="822"/>
                </a:lnTo>
                <a:lnTo>
                  <a:pt x="1274" y="0"/>
                </a:lnTo>
                <a:close/>
              </a:path>
            </a:pathLst>
          </a:custGeom>
          <a:solidFill>
            <a:srgbClr val="71b8df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8068045" y="2078044"/>
            <a:ext cx="57809" cy="59359"/>
          </a:xfrm>
          <a:custGeom>
            <a:avLst/>
            <a:gdLst/>
            <a:rect l="l" t="t" r="r" b="b"/>
            <a:pathLst>
              <a:path w="1566" h="1566" extrusionOk="0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rgbClr val="53a7d5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6053788" y="2188085"/>
            <a:ext cx="57809" cy="59170"/>
          </a:xfrm>
          <a:custGeom>
            <a:avLst/>
            <a:gdLst/>
            <a:rect l="l" t="t" r="r" b="b"/>
            <a:pathLst>
              <a:path w="1566" h="1561" extrusionOk="0">
                <a:moveTo>
                  <a:pt x="782" y="0"/>
                </a:moveTo>
                <a:lnTo>
                  <a:pt x="506" y="506"/>
                </a:lnTo>
                <a:lnTo>
                  <a:pt x="0" y="782"/>
                </a:lnTo>
                <a:lnTo>
                  <a:pt x="506" y="1059"/>
                </a:lnTo>
                <a:lnTo>
                  <a:pt x="782" y="1561"/>
                </a:lnTo>
                <a:lnTo>
                  <a:pt x="1059" y="1059"/>
                </a:lnTo>
                <a:lnTo>
                  <a:pt x="1565" y="782"/>
                </a:lnTo>
                <a:lnTo>
                  <a:pt x="1059" y="506"/>
                </a:lnTo>
                <a:lnTo>
                  <a:pt x="782" y="0"/>
                </a:lnTo>
                <a:close/>
              </a:path>
            </a:pathLst>
          </a:custGeom>
          <a:solidFill>
            <a:srgbClr val="71b8df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4" name="Google Shape;274;p23"/>
          <p:cNvGrpSpPr/>
          <p:nvPr/>
        </p:nvGrpSpPr>
        <p:grpSpPr>
          <a:xfrm rot="0">
            <a:off x="6656150" y="1977989"/>
            <a:ext cx="1312245" cy="2743956"/>
            <a:chOff x="5310641" y="1002130"/>
            <a:chExt cx="1577976" cy="3213440"/>
          </a:xfrm>
        </p:grpSpPr>
        <p:sp>
          <p:nvSpPr>
            <p:cNvPr id="275" name="Google Shape;275;p23"/>
            <p:cNvSpPr/>
            <p:nvPr/>
          </p:nvSpPr>
          <p:spPr>
            <a:xfrm>
              <a:off x="5310641" y="1002130"/>
              <a:ext cx="1577976" cy="3213440"/>
            </a:xfrm>
            <a:custGeom>
              <a:avLst/>
              <a:gdLst/>
              <a:rect l="l" t="t" r="r" b="b"/>
              <a:pathLst>
                <a:path w="35546" h="72387" extrusionOk="0">
                  <a:moveTo>
                    <a:pt x="5629" y="1"/>
                  </a:moveTo>
                  <a:cubicBezTo>
                    <a:pt x="2681" y="1"/>
                    <a:pt x="287" y="2380"/>
                    <a:pt x="274" y="5330"/>
                  </a:cubicBezTo>
                  <a:lnTo>
                    <a:pt x="15" y="66898"/>
                  </a:lnTo>
                  <a:cubicBezTo>
                    <a:pt x="1" y="69852"/>
                    <a:pt x="2388" y="72257"/>
                    <a:pt x="5338" y="72272"/>
                  </a:cubicBezTo>
                  <a:lnTo>
                    <a:pt x="29899" y="72386"/>
                  </a:lnTo>
                  <a:cubicBezTo>
                    <a:pt x="29906" y="72386"/>
                    <a:pt x="29912" y="72386"/>
                    <a:pt x="29918" y="72386"/>
                  </a:cubicBezTo>
                  <a:cubicBezTo>
                    <a:pt x="32864" y="72386"/>
                    <a:pt x="35262" y="70007"/>
                    <a:pt x="35273" y="67060"/>
                  </a:cubicBezTo>
                  <a:lnTo>
                    <a:pt x="35535" y="5489"/>
                  </a:lnTo>
                  <a:cubicBezTo>
                    <a:pt x="35546" y="2534"/>
                    <a:pt x="33162" y="130"/>
                    <a:pt x="30209" y="115"/>
                  </a:cubicBezTo>
                  <a:lnTo>
                    <a:pt x="5650" y="1"/>
                  </a:lnTo>
                  <a:cubicBezTo>
                    <a:pt x="5643" y="1"/>
                    <a:pt x="5636" y="1"/>
                    <a:pt x="56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76" name="Google Shape;276;p23"/>
            <p:cNvGrpSpPr/>
            <p:nvPr/>
          </p:nvGrpSpPr>
          <p:grpSpPr>
            <a:xfrm rot="0">
              <a:off x="5383310" y="1096639"/>
              <a:ext cx="1432812" cy="3005461"/>
              <a:chOff x="5383310" y="1096639"/>
              <a:chExt cx="1432812" cy="3005461"/>
            </a:xfrm>
          </p:grpSpPr>
          <p:sp>
            <p:nvSpPr>
              <p:cNvPr id="277" name="Google Shape;277;p23"/>
              <p:cNvSpPr/>
              <p:nvPr/>
            </p:nvSpPr>
            <p:spPr>
              <a:xfrm>
                <a:off x="5383310" y="1096639"/>
                <a:ext cx="1432812" cy="3005461"/>
              </a:xfrm>
              <a:custGeom>
                <a:avLst/>
                <a:gdLst/>
                <a:rect l="l" t="t" r="r" b="b"/>
                <a:pathLst>
                  <a:path w="32276" h="67702" extrusionOk="0">
                    <a:moveTo>
                      <a:pt x="4007" y="0"/>
                    </a:moveTo>
                    <a:cubicBezTo>
                      <a:pt x="1945" y="0"/>
                      <a:pt x="270" y="1665"/>
                      <a:pt x="262" y="3729"/>
                    </a:cubicBezTo>
                    <a:lnTo>
                      <a:pt x="7" y="63825"/>
                    </a:lnTo>
                    <a:cubicBezTo>
                      <a:pt x="0" y="65896"/>
                      <a:pt x="1670" y="67580"/>
                      <a:pt x="3737" y="67587"/>
                    </a:cubicBezTo>
                    <a:lnTo>
                      <a:pt x="28248" y="67701"/>
                    </a:lnTo>
                    <a:cubicBezTo>
                      <a:pt x="28255" y="67701"/>
                      <a:pt x="28262" y="67701"/>
                      <a:pt x="28269" y="67701"/>
                    </a:cubicBezTo>
                    <a:cubicBezTo>
                      <a:pt x="30327" y="67701"/>
                      <a:pt x="32003" y="66033"/>
                      <a:pt x="32009" y="63972"/>
                    </a:cubicBezTo>
                    <a:lnTo>
                      <a:pt x="32264" y="3872"/>
                    </a:lnTo>
                    <a:cubicBezTo>
                      <a:pt x="32276" y="1805"/>
                      <a:pt x="30606" y="122"/>
                      <a:pt x="28535" y="111"/>
                    </a:cubicBezTo>
                    <a:lnTo>
                      <a:pt x="23776" y="90"/>
                    </a:lnTo>
                    <a:cubicBezTo>
                      <a:pt x="23774" y="90"/>
                      <a:pt x="23772" y="90"/>
                      <a:pt x="23770" y="90"/>
                    </a:cubicBezTo>
                    <a:cubicBezTo>
                      <a:pt x="23133" y="90"/>
                      <a:pt x="22616" y="627"/>
                      <a:pt x="22613" y="1292"/>
                    </a:cubicBezTo>
                    <a:lnTo>
                      <a:pt x="22610" y="2157"/>
                    </a:lnTo>
                    <a:cubicBezTo>
                      <a:pt x="22606" y="2823"/>
                      <a:pt x="22089" y="3360"/>
                      <a:pt x="21456" y="3360"/>
                    </a:cubicBezTo>
                    <a:cubicBezTo>
                      <a:pt x="21454" y="3360"/>
                      <a:pt x="21452" y="3360"/>
                      <a:pt x="21450" y="3360"/>
                    </a:cubicBezTo>
                    <a:lnTo>
                      <a:pt x="12168" y="3317"/>
                    </a:lnTo>
                    <a:cubicBezTo>
                      <a:pt x="11529" y="3312"/>
                      <a:pt x="11012" y="2771"/>
                      <a:pt x="11016" y="2103"/>
                    </a:cubicBezTo>
                    <a:lnTo>
                      <a:pt x="11020" y="1238"/>
                    </a:lnTo>
                    <a:cubicBezTo>
                      <a:pt x="11023" y="570"/>
                      <a:pt x="10506" y="29"/>
                      <a:pt x="9867" y="25"/>
                    </a:cubicBezTo>
                    <a:lnTo>
                      <a:pt x="8195" y="17"/>
                    </a:lnTo>
                    <a:lnTo>
                      <a:pt x="4028" y="0"/>
                    </a:lnTo>
                    <a:cubicBezTo>
                      <a:pt x="4021" y="0"/>
                      <a:pt x="4014" y="0"/>
                      <a:pt x="4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78" name="Google Shape;278;p23"/>
              <p:cNvGrpSpPr/>
              <p:nvPr/>
            </p:nvGrpSpPr>
            <p:grpSpPr>
              <a:xfrm rot="0">
                <a:off x="5702130" y="2232834"/>
                <a:ext cx="834668" cy="863168"/>
                <a:chOff x="5702130" y="2232834"/>
                <a:chExt cx="834668" cy="863168"/>
              </a:xfrm>
            </p:grpSpPr>
            <p:sp>
              <p:nvSpPr>
                <p:cNvPr id="279" name="Google Shape;279;p23"/>
                <p:cNvSpPr/>
                <p:nvPr/>
              </p:nvSpPr>
              <p:spPr>
                <a:xfrm>
                  <a:off x="5702130" y="2421008"/>
                  <a:ext cx="700647" cy="674988"/>
                </a:xfrm>
                <a:custGeom>
                  <a:avLst/>
                  <a:gdLst/>
                  <a:rect l="l" t="t" r="r" b="b"/>
                  <a:pathLst>
                    <a:path w="15783" h="15205" extrusionOk="0">
                      <a:moveTo>
                        <a:pt x="1" y="0"/>
                      </a:moveTo>
                      <a:lnTo>
                        <a:pt x="1" y="15205"/>
                      </a:lnTo>
                      <a:lnTo>
                        <a:pt x="15782" y="15205"/>
                      </a:lnTo>
                      <a:lnTo>
                        <a:pt x="15782" y="0"/>
                      </a:lnTo>
                      <a:close/>
                    </a:path>
                  </a:pathLst>
                </a:custGeom>
                <a:solidFill>
                  <a:srgbClr val="71b8df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23"/>
                <p:cNvSpPr/>
                <p:nvPr/>
              </p:nvSpPr>
              <p:spPr>
                <a:xfrm>
                  <a:off x="5702130" y="2232834"/>
                  <a:ext cx="834668" cy="188224"/>
                </a:xfrm>
                <a:custGeom>
                  <a:avLst/>
                  <a:gdLst/>
                  <a:rect l="l" t="t" r="r" b="b"/>
                  <a:pathLst>
                    <a:path w="18802" h="4240" extrusionOk="0">
                      <a:moveTo>
                        <a:pt x="4351" y="0"/>
                      </a:moveTo>
                      <a:lnTo>
                        <a:pt x="1" y="4239"/>
                      </a:lnTo>
                      <a:lnTo>
                        <a:pt x="15782" y="4239"/>
                      </a:lnTo>
                      <a:lnTo>
                        <a:pt x="18802" y="0"/>
                      </a:lnTo>
                      <a:close/>
                    </a:path>
                  </a:pathLst>
                </a:custGeom>
                <a:solidFill>
                  <a:srgbClr val="a4d8f4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23"/>
                <p:cNvSpPr/>
                <p:nvPr/>
              </p:nvSpPr>
              <p:spPr>
                <a:xfrm>
                  <a:off x="6402718" y="2232834"/>
                  <a:ext cx="134065" cy="863168"/>
                </a:xfrm>
                <a:custGeom>
                  <a:avLst/>
                  <a:gdLst/>
                  <a:rect l="l" t="t" r="r" b="b"/>
                  <a:pathLst>
                    <a:path w="3020" h="19444" extrusionOk="0">
                      <a:moveTo>
                        <a:pt x="3020" y="0"/>
                      </a:moveTo>
                      <a:lnTo>
                        <a:pt x="0" y="4239"/>
                      </a:lnTo>
                      <a:lnTo>
                        <a:pt x="0" y="19444"/>
                      </a:lnTo>
                      <a:lnTo>
                        <a:pt x="3020" y="15147"/>
                      </a:lnTo>
                      <a:lnTo>
                        <a:pt x="3020" y="0"/>
                      </a:lnTo>
                      <a:close/>
                    </a:path>
                  </a:pathLst>
                </a:custGeom>
                <a:solidFill>
                  <a:srgbClr val="53a7d5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23"/>
                <p:cNvSpPr/>
                <p:nvPr/>
              </p:nvSpPr>
              <p:spPr>
                <a:xfrm>
                  <a:off x="5853639" y="2701250"/>
                  <a:ext cx="365927" cy="41463"/>
                </a:xfrm>
                <a:custGeom>
                  <a:avLst/>
                  <a:gdLst/>
                  <a:rect l="l" t="t" r="r" b="b"/>
                  <a:pathLst>
                    <a:path w="8243" h="934" extrusionOk="0">
                      <a:moveTo>
                        <a:pt x="1" y="1"/>
                      </a:moveTo>
                      <a:lnTo>
                        <a:pt x="1" y="934"/>
                      </a:lnTo>
                      <a:lnTo>
                        <a:pt x="8242" y="934"/>
                      </a:lnTo>
                      <a:lnTo>
                        <a:pt x="8242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23"/>
                <p:cNvSpPr/>
                <p:nvPr/>
              </p:nvSpPr>
              <p:spPr>
                <a:xfrm>
                  <a:off x="5919915" y="2773786"/>
                  <a:ext cx="233505" cy="39065"/>
                </a:xfrm>
                <a:custGeom>
                  <a:avLst/>
                  <a:gdLst/>
                  <a:rect l="l" t="t" r="r" b="b"/>
                  <a:pathLst>
                    <a:path w="5260" h="880" extrusionOk="0">
                      <a:moveTo>
                        <a:pt x="1" y="0"/>
                      </a:moveTo>
                      <a:lnTo>
                        <a:pt x="1" y="880"/>
                      </a:lnTo>
                      <a:lnTo>
                        <a:pt x="5260" y="880"/>
                      </a:lnTo>
                      <a:lnTo>
                        <a:pt x="526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4" name="Google Shape;284;p23"/>
              <p:cNvGrpSpPr/>
              <p:nvPr/>
            </p:nvGrpSpPr>
            <p:grpSpPr>
              <a:xfrm rot="0">
                <a:off x="5632169" y="2098772"/>
                <a:ext cx="214194" cy="214460"/>
                <a:chOff x="5632169" y="2098772"/>
                <a:chExt cx="214194" cy="214460"/>
              </a:xfrm>
            </p:grpSpPr>
            <p:sp>
              <p:nvSpPr>
                <p:cNvPr id="285" name="Google Shape;285;p23"/>
                <p:cNvSpPr/>
                <p:nvPr/>
              </p:nvSpPr>
              <p:spPr>
                <a:xfrm>
                  <a:off x="5632169" y="2098772"/>
                  <a:ext cx="214194" cy="214460"/>
                </a:xfrm>
                <a:custGeom>
                  <a:avLst/>
                  <a:gdLst/>
                  <a:rect l="l" t="t" r="r" b="b"/>
                  <a:pathLst>
                    <a:path w="4825" h="4831" extrusionOk="0">
                      <a:moveTo>
                        <a:pt x="2434" y="102"/>
                      </a:moveTo>
                      <a:cubicBezTo>
                        <a:pt x="2579" y="102"/>
                        <a:pt x="2720" y="115"/>
                        <a:pt x="2854" y="138"/>
                      </a:cubicBezTo>
                      <a:cubicBezTo>
                        <a:pt x="3239" y="206"/>
                        <a:pt x="3572" y="371"/>
                        <a:pt x="3834" y="569"/>
                      </a:cubicBezTo>
                      <a:cubicBezTo>
                        <a:pt x="4369" y="967"/>
                        <a:pt x="4606" y="1488"/>
                        <a:pt x="4700" y="1843"/>
                      </a:cubicBezTo>
                      <a:cubicBezTo>
                        <a:pt x="4792" y="2202"/>
                        <a:pt x="4778" y="2414"/>
                        <a:pt x="4796" y="2414"/>
                      </a:cubicBezTo>
                      <a:lnTo>
                        <a:pt x="4796" y="2414"/>
                      </a:lnTo>
                      <a:cubicBezTo>
                        <a:pt x="4778" y="2417"/>
                        <a:pt x="4792" y="2629"/>
                        <a:pt x="4700" y="2988"/>
                      </a:cubicBezTo>
                      <a:cubicBezTo>
                        <a:pt x="4606" y="3343"/>
                        <a:pt x="4369" y="3860"/>
                        <a:pt x="3834" y="4262"/>
                      </a:cubicBezTo>
                      <a:cubicBezTo>
                        <a:pt x="3572" y="4460"/>
                        <a:pt x="3239" y="4625"/>
                        <a:pt x="2854" y="4693"/>
                      </a:cubicBezTo>
                      <a:cubicBezTo>
                        <a:pt x="2720" y="4716"/>
                        <a:pt x="2579" y="4729"/>
                        <a:pt x="2434" y="4729"/>
                      </a:cubicBezTo>
                      <a:cubicBezTo>
                        <a:pt x="2173" y="4729"/>
                        <a:pt x="1902" y="4687"/>
                        <a:pt x="1642" y="4585"/>
                      </a:cubicBezTo>
                      <a:cubicBezTo>
                        <a:pt x="1437" y="4517"/>
                        <a:pt x="1239" y="4405"/>
                        <a:pt x="1056" y="4269"/>
                      </a:cubicBezTo>
                      <a:cubicBezTo>
                        <a:pt x="873" y="4137"/>
                        <a:pt x="704" y="3971"/>
                        <a:pt x="568" y="3781"/>
                      </a:cubicBezTo>
                      <a:cubicBezTo>
                        <a:pt x="285" y="3401"/>
                        <a:pt x="126" y="2916"/>
                        <a:pt x="119" y="2414"/>
                      </a:cubicBezTo>
                      <a:cubicBezTo>
                        <a:pt x="126" y="1915"/>
                        <a:pt x="285" y="1430"/>
                        <a:pt x="568" y="1050"/>
                      </a:cubicBezTo>
                      <a:cubicBezTo>
                        <a:pt x="708" y="860"/>
                        <a:pt x="873" y="694"/>
                        <a:pt x="1056" y="558"/>
                      </a:cubicBezTo>
                      <a:cubicBezTo>
                        <a:pt x="1239" y="426"/>
                        <a:pt x="1437" y="314"/>
                        <a:pt x="1642" y="245"/>
                      </a:cubicBezTo>
                      <a:cubicBezTo>
                        <a:pt x="1902" y="144"/>
                        <a:pt x="2173" y="102"/>
                        <a:pt x="2434" y="102"/>
                      </a:cubicBezTo>
                      <a:close/>
                      <a:moveTo>
                        <a:pt x="2406" y="1"/>
                      </a:moveTo>
                      <a:cubicBezTo>
                        <a:pt x="2143" y="1"/>
                        <a:pt x="1870" y="41"/>
                        <a:pt x="1602" y="141"/>
                      </a:cubicBezTo>
                      <a:cubicBezTo>
                        <a:pt x="1387" y="214"/>
                        <a:pt x="1182" y="328"/>
                        <a:pt x="988" y="469"/>
                      </a:cubicBezTo>
                      <a:cubicBezTo>
                        <a:pt x="797" y="608"/>
                        <a:pt x="622" y="780"/>
                        <a:pt x="474" y="981"/>
                      </a:cubicBezTo>
                      <a:cubicBezTo>
                        <a:pt x="177" y="1377"/>
                        <a:pt x="8" y="1890"/>
                        <a:pt x="1" y="2414"/>
                      </a:cubicBezTo>
                      <a:cubicBezTo>
                        <a:pt x="8" y="2941"/>
                        <a:pt x="177" y="3451"/>
                        <a:pt x="474" y="3850"/>
                      </a:cubicBezTo>
                      <a:cubicBezTo>
                        <a:pt x="622" y="4050"/>
                        <a:pt x="794" y="4223"/>
                        <a:pt x="988" y="4362"/>
                      </a:cubicBezTo>
                      <a:cubicBezTo>
                        <a:pt x="1182" y="4503"/>
                        <a:pt x="1387" y="4617"/>
                        <a:pt x="1602" y="4690"/>
                      </a:cubicBezTo>
                      <a:cubicBezTo>
                        <a:pt x="1870" y="4790"/>
                        <a:pt x="2143" y="4830"/>
                        <a:pt x="2406" y="4830"/>
                      </a:cubicBezTo>
                      <a:cubicBezTo>
                        <a:pt x="2566" y="4830"/>
                        <a:pt x="2723" y="4815"/>
                        <a:pt x="2873" y="4790"/>
                      </a:cubicBezTo>
                      <a:cubicBezTo>
                        <a:pt x="3271" y="4715"/>
                        <a:pt x="3615" y="4539"/>
                        <a:pt x="3885" y="4330"/>
                      </a:cubicBezTo>
                      <a:cubicBezTo>
                        <a:pt x="4430" y="3907"/>
                        <a:pt x="4663" y="3365"/>
                        <a:pt x="4743" y="2999"/>
                      </a:cubicBezTo>
                      <a:cubicBezTo>
                        <a:pt x="4825" y="2626"/>
                        <a:pt x="4796" y="2414"/>
                        <a:pt x="4796" y="2414"/>
                      </a:cubicBezTo>
                      <a:cubicBezTo>
                        <a:pt x="4796" y="2414"/>
                        <a:pt x="4825" y="2205"/>
                        <a:pt x="4743" y="1832"/>
                      </a:cubicBezTo>
                      <a:cubicBezTo>
                        <a:pt x="4663" y="1466"/>
                        <a:pt x="4430" y="924"/>
                        <a:pt x="3885" y="500"/>
                      </a:cubicBezTo>
                      <a:cubicBezTo>
                        <a:pt x="3615" y="292"/>
                        <a:pt x="3271" y="116"/>
                        <a:pt x="2873" y="41"/>
                      </a:cubicBezTo>
                      <a:cubicBezTo>
                        <a:pt x="2723" y="16"/>
                        <a:pt x="2566" y="1"/>
                        <a:pt x="2406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23"/>
                <p:cNvSpPr/>
                <p:nvPr/>
              </p:nvSpPr>
              <p:spPr>
                <a:xfrm>
                  <a:off x="5692897" y="2167179"/>
                  <a:ext cx="96287" cy="91671"/>
                </a:xfrm>
                <a:custGeom>
                  <a:avLst/>
                  <a:gdLst/>
                  <a:rect l="l" t="t" r="r" b="b"/>
                  <a:pathLst>
                    <a:path w="2169" h="2065" extrusionOk="0">
                      <a:moveTo>
                        <a:pt x="460" y="129"/>
                      </a:moveTo>
                      <a:cubicBezTo>
                        <a:pt x="650" y="129"/>
                        <a:pt x="776" y="288"/>
                        <a:pt x="776" y="553"/>
                      </a:cubicBezTo>
                      <a:cubicBezTo>
                        <a:pt x="776" y="815"/>
                        <a:pt x="650" y="973"/>
                        <a:pt x="460" y="973"/>
                      </a:cubicBezTo>
                      <a:cubicBezTo>
                        <a:pt x="269" y="973"/>
                        <a:pt x="148" y="815"/>
                        <a:pt x="148" y="553"/>
                      </a:cubicBezTo>
                      <a:cubicBezTo>
                        <a:pt x="148" y="291"/>
                        <a:pt x="269" y="129"/>
                        <a:pt x="460" y="129"/>
                      </a:cubicBezTo>
                      <a:close/>
                      <a:moveTo>
                        <a:pt x="460" y="0"/>
                      </a:moveTo>
                      <a:cubicBezTo>
                        <a:pt x="187" y="0"/>
                        <a:pt x="0" y="220"/>
                        <a:pt x="0" y="553"/>
                      </a:cubicBezTo>
                      <a:cubicBezTo>
                        <a:pt x="0" y="883"/>
                        <a:pt x="187" y="1106"/>
                        <a:pt x="460" y="1106"/>
                      </a:cubicBezTo>
                      <a:cubicBezTo>
                        <a:pt x="733" y="1106"/>
                        <a:pt x="920" y="887"/>
                        <a:pt x="920" y="553"/>
                      </a:cubicBezTo>
                      <a:cubicBezTo>
                        <a:pt x="920" y="215"/>
                        <a:pt x="733" y="0"/>
                        <a:pt x="460" y="0"/>
                      </a:cubicBezTo>
                      <a:close/>
                      <a:moveTo>
                        <a:pt x="1709" y="1092"/>
                      </a:moveTo>
                      <a:cubicBezTo>
                        <a:pt x="1903" y="1092"/>
                        <a:pt x="2025" y="1249"/>
                        <a:pt x="2025" y="1512"/>
                      </a:cubicBezTo>
                      <a:cubicBezTo>
                        <a:pt x="2025" y="1774"/>
                        <a:pt x="1903" y="1935"/>
                        <a:pt x="1709" y="1935"/>
                      </a:cubicBezTo>
                      <a:cubicBezTo>
                        <a:pt x="1518" y="1935"/>
                        <a:pt x="1393" y="1777"/>
                        <a:pt x="1393" y="1512"/>
                      </a:cubicBezTo>
                      <a:cubicBezTo>
                        <a:pt x="1393" y="1249"/>
                        <a:pt x="1518" y="1092"/>
                        <a:pt x="1709" y="1092"/>
                      </a:cubicBezTo>
                      <a:close/>
                      <a:moveTo>
                        <a:pt x="1695" y="15"/>
                      </a:moveTo>
                      <a:lnTo>
                        <a:pt x="302" y="2050"/>
                      </a:lnTo>
                      <a:lnTo>
                        <a:pt x="474" y="2050"/>
                      </a:lnTo>
                      <a:lnTo>
                        <a:pt x="1867" y="15"/>
                      </a:lnTo>
                      <a:close/>
                      <a:moveTo>
                        <a:pt x="1709" y="959"/>
                      </a:moveTo>
                      <a:cubicBezTo>
                        <a:pt x="1440" y="959"/>
                        <a:pt x="1250" y="1181"/>
                        <a:pt x="1250" y="1512"/>
                      </a:cubicBezTo>
                      <a:cubicBezTo>
                        <a:pt x="1250" y="1845"/>
                        <a:pt x="1440" y="2064"/>
                        <a:pt x="1709" y="2064"/>
                      </a:cubicBezTo>
                      <a:cubicBezTo>
                        <a:pt x="1982" y="2064"/>
                        <a:pt x="2169" y="1845"/>
                        <a:pt x="2169" y="1512"/>
                      </a:cubicBezTo>
                      <a:cubicBezTo>
                        <a:pt x="2169" y="1181"/>
                        <a:pt x="1982" y="959"/>
                        <a:pt x="1709" y="959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7" name="Google Shape;287;p23"/>
              <p:cNvGrpSpPr/>
              <p:nvPr/>
            </p:nvGrpSpPr>
            <p:grpSpPr>
              <a:xfrm rot="0">
                <a:off x="5652722" y="3247130"/>
                <a:ext cx="850898" cy="113512"/>
                <a:chOff x="5652722" y="3247130"/>
                <a:chExt cx="850898" cy="113512"/>
              </a:xfrm>
            </p:grpSpPr>
            <p:sp>
              <p:nvSpPr>
                <p:cNvPr id="288" name="Google Shape;288;p23"/>
                <p:cNvSpPr/>
                <p:nvPr/>
              </p:nvSpPr>
              <p:spPr>
                <a:xfrm>
                  <a:off x="6426023" y="3250814"/>
                  <a:ext cx="36979" cy="46257"/>
                </a:xfrm>
                <a:custGeom>
                  <a:avLst/>
                  <a:gdLst/>
                  <a:rect l="l" t="t" r="r" b="b"/>
                  <a:pathLst>
                    <a:path w="833" h="1042" extrusionOk="0">
                      <a:moveTo>
                        <a:pt x="395" y="176"/>
                      </a:moveTo>
                      <a:cubicBezTo>
                        <a:pt x="506" y="176"/>
                        <a:pt x="570" y="237"/>
                        <a:pt x="570" y="323"/>
                      </a:cubicBezTo>
                      <a:cubicBezTo>
                        <a:pt x="570" y="413"/>
                        <a:pt x="502" y="474"/>
                        <a:pt x="398" y="474"/>
                      </a:cubicBezTo>
                      <a:cubicBezTo>
                        <a:pt x="294" y="474"/>
                        <a:pt x="229" y="416"/>
                        <a:pt x="229" y="323"/>
                      </a:cubicBezTo>
                      <a:cubicBezTo>
                        <a:pt x="229" y="234"/>
                        <a:pt x="298" y="176"/>
                        <a:pt x="395" y="176"/>
                      </a:cubicBezTo>
                      <a:close/>
                      <a:moveTo>
                        <a:pt x="380" y="0"/>
                      </a:moveTo>
                      <a:cubicBezTo>
                        <a:pt x="169" y="0"/>
                        <a:pt x="0" y="130"/>
                        <a:pt x="0" y="338"/>
                      </a:cubicBezTo>
                      <a:cubicBezTo>
                        <a:pt x="0" y="524"/>
                        <a:pt x="154" y="650"/>
                        <a:pt x="348" y="650"/>
                      </a:cubicBezTo>
                      <a:cubicBezTo>
                        <a:pt x="452" y="650"/>
                        <a:pt x="538" y="618"/>
                        <a:pt x="600" y="560"/>
                      </a:cubicBezTo>
                      <a:lnTo>
                        <a:pt x="600" y="560"/>
                      </a:lnTo>
                      <a:cubicBezTo>
                        <a:pt x="592" y="754"/>
                        <a:pt x="481" y="851"/>
                        <a:pt x="315" y="851"/>
                      </a:cubicBezTo>
                      <a:cubicBezTo>
                        <a:pt x="244" y="851"/>
                        <a:pt x="179" y="840"/>
                        <a:pt x="126" y="801"/>
                      </a:cubicBezTo>
                      <a:lnTo>
                        <a:pt x="40" y="973"/>
                      </a:lnTo>
                      <a:cubicBezTo>
                        <a:pt x="111" y="1016"/>
                        <a:pt x="212" y="1041"/>
                        <a:pt x="320" y="1041"/>
                      </a:cubicBezTo>
                      <a:cubicBezTo>
                        <a:pt x="625" y="1041"/>
                        <a:pt x="832" y="847"/>
                        <a:pt x="832" y="499"/>
                      </a:cubicBezTo>
                      <a:cubicBezTo>
                        <a:pt x="832" y="176"/>
                        <a:pt x="660" y="0"/>
                        <a:pt x="380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43434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23"/>
                <p:cNvSpPr/>
                <p:nvPr/>
              </p:nvSpPr>
              <p:spPr>
                <a:xfrm>
                  <a:off x="6205308" y="3248905"/>
                  <a:ext cx="87498" cy="111736"/>
                </a:xfrm>
                <a:custGeom>
                  <a:avLst/>
                  <a:gdLst/>
                  <a:rect l="l" t="t" r="r" b="b"/>
                  <a:pathLst>
                    <a:path w="1971" h="2517" extrusionOk="0">
                      <a:moveTo>
                        <a:pt x="309" y="0"/>
                      </a:moveTo>
                      <a:lnTo>
                        <a:pt x="183" y="1393"/>
                      </a:lnTo>
                      <a:lnTo>
                        <a:pt x="816" y="1393"/>
                      </a:lnTo>
                      <a:cubicBezTo>
                        <a:pt x="1264" y="1393"/>
                        <a:pt x="1389" y="1522"/>
                        <a:pt x="1389" y="1716"/>
                      </a:cubicBezTo>
                      <a:cubicBezTo>
                        <a:pt x="1389" y="1917"/>
                        <a:pt x="1214" y="2035"/>
                        <a:pt x="927" y="2035"/>
                      </a:cubicBezTo>
                      <a:cubicBezTo>
                        <a:pt x="672" y="2035"/>
                        <a:pt x="413" y="1957"/>
                        <a:pt x="226" y="1813"/>
                      </a:cubicBezTo>
                      <a:lnTo>
                        <a:pt x="1" y="2250"/>
                      </a:lnTo>
                      <a:cubicBezTo>
                        <a:pt x="241" y="2423"/>
                        <a:pt x="600" y="2517"/>
                        <a:pt x="941" y="2517"/>
                      </a:cubicBezTo>
                      <a:cubicBezTo>
                        <a:pt x="1648" y="2517"/>
                        <a:pt x="1971" y="2136"/>
                        <a:pt x="1971" y="1698"/>
                      </a:cubicBezTo>
                      <a:cubicBezTo>
                        <a:pt x="1971" y="1260"/>
                        <a:pt x="1681" y="930"/>
                        <a:pt x="948" y="930"/>
                      </a:cubicBezTo>
                      <a:lnTo>
                        <a:pt x="748" y="930"/>
                      </a:lnTo>
                      <a:lnTo>
                        <a:pt x="786" y="459"/>
                      </a:lnTo>
                      <a:lnTo>
                        <a:pt x="1820" y="459"/>
                      </a:lnTo>
                      <a:lnTo>
                        <a:pt x="1820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43434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23"/>
                <p:cNvSpPr/>
                <p:nvPr/>
              </p:nvSpPr>
              <p:spPr>
                <a:xfrm>
                  <a:off x="6303147" y="3247130"/>
                  <a:ext cx="94068" cy="113512"/>
                </a:xfrm>
                <a:custGeom>
                  <a:avLst/>
                  <a:gdLst/>
                  <a:rect l="l" t="t" r="r" b="b"/>
                  <a:pathLst>
                    <a:path w="2119" h="2557" extrusionOk="0">
                      <a:moveTo>
                        <a:pt x="1059" y="481"/>
                      </a:moveTo>
                      <a:cubicBezTo>
                        <a:pt x="1347" y="481"/>
                        <a:pt x="1544" y="715"/>
                        <a:pt x="1544" y="1278"/>
                      </a:cubicBezTo>
                      <a:cubicBezTo>
                        <a:pt x="1544" y="1838"/>
                        <a:pt x="1347" y="2072"/>
                        <a:pt x="1059" y="2072"/>
                      </a:cubicBezTo>
                      <a:cubicBezTo>
                        <a:pt x="776" y="2072"/>
                        <a:pt x="578" y="1838"/>
                        <a:pt x="578" y="1278"/>
                      </a:cubicBezTo>
                      <a:cubicBezTo>
                        <a:pt x="578" y="715"/>
                        <a:pt x="776" y="481"/>
                        <a:pt x="1059" y="481"/>
                      </a:cubicBezTo>
                      <a:close/>
                      <a:moveTo>
                        <a:pt x="1059" y="1"/>
                      </a:moveTo>
                      <a:cubicBezTo>
                        <a:pt x="453" y="1"/>
                        <a:pt x="0" y="460"/>
                        <a:pt x="0" y="1278"/>
                      </a:cubicBezTo>
                      <a:cubicBezTo>
                        <a:pt x="0" y="2093"/>
                        <a:pt x="453" y="2557"/>
                        <a:pt x="1059" y="2557"/>
                      </a:cubicBezTo>
                      <a:cubicBezTo>
                        <a:pt x="1670" y="2557"/>
                        <a:pt x="2119" y="2093"/>
                        <a:pt x="2119" y="1278"/>
                      </a:cubicBezTo>
                      <a:cubicBezTo>
                        <a:pt x="2119" y="460"/>
                        <a:pt x="1670" y="1"/>
                        <a:pt x="1059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43434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" name="Google Shape;291;p23"/>
                <p:cNvSpPr/>
                <p:nvPr/>
              </p:nvSpPr>
              <p:spPr>
                <a:xfrm>
                  <a:off x="6466597" y="3250814"/>
                  <a:ext cx="37023" cy="46257"/>
                </a:xfrm>
                <a:custGeom>
                  <a:avLst/>
                  <a:gdLst/>
                  <a:rect l="l" t="t" r="r" b="b"/>
                  <a:pathLst>
                    <a:path w="834" h="1042" extrusionOk="0">
                      <a:moveTo>
                        <a:pt x="396" y="176"/>
                      </a:moveTo>
                      <a:cubicBezTo>
                        <a:pt x="507" y="176"/>
                        <a:pt x="572" y="237"/>
                        <a:pt x="572" y="323"/>
                      </a:cubicBezTo>
                      <a:cubicBezTo>
                        <a:pt x="572" y="413"/>
                        <a:pt x="504" y="474"/>
                        <a:pt x="400" y="474"/>
                      </a:cubicBezTo>
                      <a:cubicBezTo>
                        <a:pt x="296" y="474"/>
                        <a:pt x="231" y="416"/>
                        <a:pt x="231" y="323"/>
                      </a:cubicBezTo>
                      <a:cubicBezTo>
                        <a:pt x="231" y="234"/>
                        <a:pt x="299" y="176"/>
                        <a:pt x="396" y="176"/>
                      </a:cubicBezTo>
                      <a:close/>
                      <a:moveTo>
                        <a:pt x="382" y="0"/>
                      </a:moveTo>
                      <a:cubicBezTo>
                        <a:pt x="170" y="0"/>
                        <a:pt x="1" y="130"/>
                        <a:pt x="1" y="338"/>
                      </a:cubicBezTo>
                      <a:cubicBezTo>
                        <a:pt x="1" y="524"/>
                        <a:pt x="155" y="650"/>
                        <a:pt x="349" y="650"/>
                      </a:cubicBezTo>
                      <a:cubicBezTo>
                        <a:pt x="453" y="650"/>
                        <a:pt x="539" y="618"/>
                        <a:pt x="600" y="560"/>
                      </a:cubicBezTo>
                      <a:lnTo>
                        <a:pt x="600" y="560"/>
                      </a:lnTo>
                      <a:cubicBezTo>
                        <a:pt x="594" y="754"/>
                        <a:pt x="482" y="851"/>
                        <a:pt x="317" y="851"/>
                      </a:cubicBezTo>
                      <a:cubicBezTo>
                        <a:pt x="246" y="851"/>
                        <a:pt x="181" y="840"/>
                        <a:pt x="127" y="801"/>
                      </a:cubicBezTo>
                      <a:lnTo>
                        <a:pt x="41" y="973"/>
                      </a:lnTo>
                      <a:cubicBezTo>
                        <a:pt x="112" y="1016"/>
                        <a:pt x="213" y="1041"/>
                        <a:pt x="320" y="1041"/>
                      </a:cubicBezTo>
                      <a:cubicBezTo>
                        <a:pt x="625" y="1041"/>
                        <a:pt x="834" y="847"/>
                        <a:pt x="834" y="499"/>
                      </a:cubicBezTo>
                      <a:cubicBezTo>
                        <a:pt x="834" y="176"/>
                        <a:pt x="662" y="0"/>
                        <a:pt x="382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43434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292;p23"/>
                <p:cNvSpPr/>
                <p:nvPr/>
              </p:nvSpPr>
              <p:spPr>
                <a:xfrm>
                  <a:off x="6424691" y="3312296"/>
                  <a:ext cx="78442" cy="9944"/>
                </a:xfrm>
                <a:custGeom>
                  <a:avLst/>
                  <a:gdLst/>
                  <a:rect l="l" t="t" r="r" b="b"/>
                  <a:pathLst>
                    <a:path w="1767" h="224" extrusionOk="0">
                      <a:moveTo>
                        <a:pt x="1" y="1"/>
                      </a:moveTo>
                      <a:lnTo>
                        <a:pt x="1" y="224"/>
                      </a:lnTo>
                      <a:lnTo>
                        <a:pt x="1767" y="224"/>
                      </a:lnTo>
                      <a:lnTo>
                        <a:pt x="1767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43434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23"/>
                <p:cNvSpPr/>
                <p:nvPr/>
              </p:nvSpPr>
              <p:spPr>
                <a:xfrm>
                  <a:off x="5652722" y="3281089"/>
                  <a:ext cx="404771" cy="12652"/>
                </a:xfrm>
                <a:custGeom>
                  <a:avLst/>
                  <a:gdLst/>
                  <a:rect l="l" t="t" r="r" b="b"/>
                  <a:pathLst>
                    <a:path w="9118" h="285" extrusionOk="0">
                      <a:moveTo>
                        <a:pt x="1" y="1"/>
                      </a:moveTo>
                      <a:lnTo>
                        <a:pt x="1" y="284"/>
                      </a:lnTo>
                      <a:lnTo>
                        <a:pt x="9118" y="284"/>
                      </a:lnTo>
                      <a:lnTo>
                        <a:pt x="911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43434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23"/>
                <p:cNvSpPr/>
                <p:nvPr/>
              </p:nvSpPr>
              <p:spPr>
                <a:xfrm>
                  <a:off x="5652722" y="3321263"/>
                  <a:ext cx="245757" cy="12607"/>
                </a:xfrm>
                <a:custGeom>
                  <a:avLst/>
                  <a:gdLst/>
                  <a:rect l="l" t="t" r="r" b="b"/>
                  <a:pathLst>
                    <a:path w="5536" h="284" extrusionOk="0">
                      <a:moveTo>
                        <a:pt x="1" y="0"/>
                      </a:moveTo>
                      <a:lnTo>
                        <a:pt x="1" y="284"/>
                      </a:lnTo>
                      <a:lnTo>
                        <a:pt x="5536" y="284"/>
                      </a:lnTo>
                      <a:lnTo>
                        <a:pt x="5536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43434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5" name="Google Shape;295;p23"/>
              <p:cNvGrpSpPr/>
              <p:nvPr/>
            </p:nvGrpSpPr>
            <p:grpSpPr>
              <a:xfrm rot="0">
                <a:off x="5699789" y="3584097"/>
                <a:ext cx="840394" cy="256145"/>
                <a:chOff x="5699789" y="3584097"/>
                <a:chExt cx="840394" cy="256145"/>
              </a:xfrm>
            </p:grpSpPr>
            <p:sp>
              <p:nvSpPr>
                <p:cNvPr id="299" name="Google Shape;299;p23"/>
                <p:cNvSpPr/>
                <p:nvPr/>
              </p:nvSpPr>
              <p:spPr>
                <a:xfrm>
                  <a:off x="6100012" y="3674618"/>
                  <a:ext cx="50075" cy="64102"/>
                </a:xfrm>
                <a:custGeom>
                  <a:avLst/>
                  <a:gdLst/>
                  <a:rect l="l" t="t" r="r" b="b"/>
                  <a:pathLst>
                    <a:path w="1128" h="1444" extrusionOk="0">
                      <a:moveTo>
                        <a:pt x="7" y="1"/>
                      </a:moveTo>
                      <a:lnTo>
                        <a:pt x="4" y="819"/>
                      </a:lnTo>
                      <a:cubicBezTo>
                        <a:pt x="0" y="1228"/>
                        <a:pt x="212" y="1440"/>
                        <a:pt x="564" y="1444"/>
                      </a:cubicBezTo>
                      <a:cubicBezTo>
                        <a:pt x="912" y="1444"/>
                        <a:pt x="1124" y="1232"/>
                        <a:pt x="1124" y="822"/>
                      </a:cubicBezTo>
                      <a:lnTo>
                        <a:pt x="1127" y="4"/>
                      </a:lnTo>
                      <a:lnTo>
                        <a:pt x="988" y="4"/>
                      </a:lnTo>
                      <a:lnTo>
                        <a:pt x="983" y="816"/>
                      </a:lnTo>
                      <a:cubicBezTo>
                        <a:pt x="983" y="1153"/>
                        <a:pt x="829" y="1307"/>
                        <a:pt x="564" y="1307"/>
                      </a:cubicBezTo>
                      <a:cubicBezTo>
                        <a:pt x="298" y="1307"/>
                        <a:pt x="148" y="1150"/>
                        <a:pt x="148" y="812"/>
                      </a:cubicBezTo>
                      <a:lnTo>
                        <a:pt x="151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23"/>
                <p:cNvSpPr/>
                <p:nvPr/>
              </p:nvSpPr>
              <p:spPr>
                <a:xfrm>
                  <a:off x="5699789" y="3584097"/>
                  <a:ext cx="840394" cy="256145"/>
                </a:xfrm>
                <a:custGeom>
                  <a:avLst/>
                  <a:gdLst/>
                  <a:rect l="l" t="t" r="r" b="b"/>
                  <a:pathLst>
                    <a:path w="18931" h="5770" extrusionOk="0">
                      <a:moveTo>
                        <a:pt x="362" y="1"/>
                      </a:moveTo>
                      <a:cubicBezTo>
                        <a:pt x="176" y="1"/>
                        <a:pt x="22" y="205"/>
                        <a:pt x="22" y="457"/>
                      </a:cubicBezTo>
                      <a:lnTo>
                        <a:pt x="0" y="5223"/>
                      </a:lnTo>
                      <a:cubicBezTo>
                        <a:pt x="0" y="5478"/>
                        <a:pt x="151" y="5683"/>
                        <a:pt x="341" y="5683"/>
                      </a:cubicBezTo>
                      <a:lnTo>
                        <a:pt x="18564" y="5769"/>
                      </a:lnTo>
                      <a:cubicBezTo>
                        <a:pt x="18754" y="5769"/>
                        <a:pt x="18909" y="5564"/>
                        <a:pt x="18909" y="5313"/>
                      </a:cubicBezTo>
                      <a:lnTo>
                        <a:pt x="18930" y="543"/>
                      </a:lnTo>
                      <a:cubicBezTo>
                        <a:pt x="18930" y="291"/>
                        <a:pt x="18780" y="87"/>
                        <a:pt x="18589" y="87"/>
                      </a:cubicBezTo>
                      <a:lnTo>
                        <a:pt x="362" y="1"/>
                      </a:lnTo>
                      <a:close/>
                    </a:path>
                  </a:pathLst>
                </a:custGeom>
                <a:solidFill>
                  <a:srgbClr val="a4d8f4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1" name="Google Shape;301;p23"/>
              <p:cNvGrpSpPr/>
              <p:nvPr/>
            </p:nvGrpSpPr>
            <p:grpSpPr>
              <a:xfrm rot="0">
                <a:off x="5634877" y="1934391"/>
                <a:ext cx="964054" cy="21220"/>
                <a:chOff x="5634877" y="1934391"/>
                <a:chExt cx="964054" cy="21220"/>
              </a:xfrm>
            </p:grpSpPr>
            <p:sp>
              <p:nvSpPr>
                <p:cNvPr id="302" name="Google Shape;302;p23"/>
                <p:cNvSpPr/>
                <p:nvPr/>
              </p:nvSpPr>
              <p:spPr>
                <a:xfrm>
                  <a:off x="5634877" y="1934391"/>
                  <a:ext cx="139348" cy="21220"/>
                </a:xfrm>
                <a:custGeom>
                  <a:avLst/>
                  <a:gdLst/>
                  <a:rect l="l" t="t" r="r" b="b"/>
                  <a:pathLst>
                    <a:path w="3139" h="478" extrusionOk="0">
                      <a:moveTo>
                        <a:pt x="1" y="1"/>
                      </a:moveTo>
                      <a:lnTo>
                        <a:pt x="1" y="478"/>
                      </a:lnTo>
                      <a:lnTo>
                        <a:pt x="3138" y="478"/>
                      </a:lnTo>
                      <a:lnTo>
                        <a:pt x="313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23"/>
                <p:cNvSpPr/>
                <p:nvPr/>
              </p:nvSpPr>
              <p:spPr>
                <a:xfrm>
                  <a:off x="6071157" y="1934391"/>
                  <a:ext cx="139437" cy="21220"/>
                </a:xfrm>
                <a:custGeom>
                  <a:avLst/>
                  <a:gdLst/>
                  <a:rect l="l" t="t" r="r" b="b"/>
                  <a:pathLst>
                    <a:path w="3141" h="478" extrusionOk="0">
                      <a:moveTo>
                        <a:pt x="1" y="1"/>
                      </a:moveTo>
                      <a:lnTo>
                        <a:pt x="1" y="478"/>
                      </a:lnTo>
                      <a:lnTo>
                        <a:pt x="3141" y="478"/>
                      </a:lnTo>
                      <a:lnTo>
                        <a:pt x="3141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23"/>
                <p:cNvSpPr/>
                <p:nvPr/>
              </p:nvSpPr>
              <p:spPr>
                <a:xfrm>
                  <a:off x="6459628" y="1934391"/>
                  <a:ext cx="139304" cy="21220"/>
                </a:xfrm>
                <a:custGeom>
                  <a:avLst/>
                  <a:gdLst/>
                  <a:rect l="l" t="t" r="r" b="b"/>
                  <a:pathLst>
                    <a:path w="3138" h="478" extrusionOk="0">
                      <a:moveTo>
                        <a:pt x="0" y="1"/>
                      </a:moveTo>
                      <a:lnTo>
                        <a:pt x="0" y="478"/>
                      </a:lnTo>
                      <a:lnTo>
                        <a:pt x="3138" y="478"/>
                      </a:lnTo>
                      <a:lnTo>
                        <a:pt x="313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05" name="Google Shape;305;p23"/>
              <p:cNvGrpSpPr/>
              <p:nvPr/>
            </p:nvGrpSpPr>
            <p:grpSpPr>
              <a:xfrm rot="0">
                <a:off x="6429663" y="1666667"/>
                <a:ext cx="222390" cy="183652"/>
                <a:chOff x="6429663" y="1666667"/>
                <a:chExt cx="222390" cy="183652"/>
              </a:xfrm>
            </p:grpSpPr>
            <p:sp>
              <p:nvSpPr>
                <p:cNvPr id="306" name="Google Shape;306;p23"/>
                <p:cNvSpPr/>
                <p:nvPr/>
              </p:nvSpPr>
              <p:spPr>
                <a:xfrm>
                  <a:off x="6429663" y="1697963"/>
                  <a:ext cx="192974" cy="152355"/>
                </a:xfrm>
                <a:custGeom>
                  <a:avLst/>
                  <a:gdLst/>
                  <a:rect l="l" t="t" r="r" b="b"/>
                  <a:pathLst>
                    <a:path w="4347" h="3432" extrusionOk="0">
                      <a:moveTo>
                        <a:pt x="1" y="0"/>
                      </a:moveTo>
                      <a:lnTo>
                        <a:pt x="1" y="3431"/>
                      </a:lnTo>
                      <a:lnTo>
                        <a:pt x="4347" y="3431"/>
                      </a:lnTo>
                      <a:lnTo>
                        <a:pt x="4347" y="0"/>
                      </a:lnTo>
                      <a:close/>
                    </a:path>
                  </a:pathLst>
                </a:custGeom>
                <a:solidFill>
                  <a:srgbClr val="a4d8f4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23"/>
                <p:cNvSpPr/>
                <p:nvPr/>
              </p:nvSpPr>
              <p:spPr>
                <a:xfrm>
                  <a:off x="6429663" y="1666712"/>
                  <a:ext cx="221341" cy="31297"/>
                </a:xfrm>
                <a:custGeom>
                  <a:avLst/>
                  <a:gdLst/>
                  <a:rect l="l" t="t" r="r" b="b"/>
                  <a:pathLst>
                    <a:path w="4986" h="705" extrusionOk="0">
                      <a:moveTo>
                        <a:pt x="919" y="0"/>
                      </a:moveTo>
                      <a:lnTo>
                        <a:pt x="1" y="704"/>
                      </a:lnTo>
                      <a:lnTo>
                        <a:pt x="4347" y="704"/>
                      </a:lnTo>
                      <a:lnTo>
                        <a:pt x="4986" y="0"/>
                      </a:lnTo>
                      <a:close/>
                    </a:path>
                  </a:pathLst>
                </a:custGeom>
                <a:solidFill>
                  <a:srgbClr val="c1e5f8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23"/>
                <p:cNvSpPr/>
                <p:nvPr/>
              </p:nvSpPr>
              <p:spPr>
                <a:xfrm>
                  <a:off x="6429663" y="1666667"/>
                  <a:ext cx="221652" cy="34005"/>
                </a:xfrm>
                <a:custGeom>
                  <a:avLst/>
                  <a:gdLst/>
                  <a:rect l="l" t="t" r="r" b="b"/>
                  <a:pathLst>
                    <a:path w="4993" h="766" extrusionOk="0">
                      <a:moveTo>
                        <a:pt x="4984" y="1"/>
                      </a:moveTo>
                      <a:cubicBezTo>
                        <a:pt x="4972" y="1"/>
                        <a:pt x="4905" y="61"/>
                        <a:pt x="4792" y="174"/>
                      </a:cubicBezTo>
                      <a:cubicBezTo>
                        <a:pt x="4680" y="289"/>
                        <a:pt x="4519" y="453"/>
                        <a:pt x="4325" y="662"/>
                      </a:cubicBezTo>
                      <a:lnTo>
                        <a:pt x="4325" y="662"/>
                      </a:lnTo>
                      <a:cubicBezTo>
                        <a:pt x="3872" y="651"/>
                        <a:pt x="3289" y="648"/>
                        <a:pt x="2650" y="648"/>
                      </a:cubicBezTo>
                      <a:cubicBezTo>
                        <a:pt x="1917" y="648"/>
                        <a:pt x="1257" y="654"/>
                        <a:pt x="776" y="666"/>
                      </a:cubicBezTo>
                      <a:cubicBezTo>
                        <a:pt x="298" y="676"/>
                        <a:pt x="1" y="691"/>
                        <a:pt x="1" y="705"/>
                      </a:cubicBezTo>
                      <a:cubicBezTo>
                        <a:pt x="1" y="722"/>
                        <a:pt x="298" y="737"/>
                        <a:pt x="776" y="748"/>
                      </a:cubicBezTo>
                      <a:cubicBezTo>
                        <a:pt x="1257" y="759"/>
                        <a:pt x="1917" y="766"/>
                        <a:pt x="2650" y="766"/>
                      </a:cubicBezTo>
                      <a:cubicBezTo>
                        <a:pt x="3299" y="766"/>
                        <a:pt x="3891" y="759"/>
                        <a:pt x="4347" y="752"/>
                      </a:cubicBezTo>
                      <a:lnTo>
                        <a:pt x="4365" y="752"/>
                      </a:lnTo>
                      <a:lnTo>
                        <a:pt x="4379" y="737"/>
                      </a:lnTo>
                      <a:cubicBezTo>
                        <a:pt x="4573" y="515"/>
                        <a:pt x="4727" y="335"/>
                        <a:pt x="4832" y="210"/>
                      </a:cubicBezTo>
                      <a:cubicBezTo>
                        <a:pt x="4936" y="81"/>
                        <a:pt x="4993" y="8"/>
                        <a:pt x="4986" y="1"/>
                      </a:cubicBezTo>
                      <a:cubicBezTo>
                        <a:pt x="4986" y="1"/>
                        <a:pt x="4985" y="1"/>
                        <a:pt x="4984" y="1"/>
                      </a:cubicBezTo>
                      <a:close/>
                    </a:path>
                  </a:pathLst>
                </a:custGeom>
                <a:solidFill>
                  <a:srgbClr val="217bac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23"/>
                <p:cNvSpPr/>
                <p:nvPr/>
              </p:nvSpPr>
              <p:spPr>
                <a:xfrm>
                  <a:off x="6623642" y="1666712"/>
                  <a:ext cx="28411" cy="183607"/>
                </a:xfrm>
                <a:custGeom>
                  <a:avLst/>
                  <a:gdLst/>
                  <a:rect l="l" t="t" r="r" b="b"/>
                  <a:pathLst>
                    <a:path w="640" h="4136" extrusionOk="0">
                      <a:moveTo>
                        <a:pt x="640" y="0"/>
                      </a:moveTo>
                      <a:lnTo>
                        <a:pt x="1" y="704"/>
                      </a:lnTo>
                      <a:lnTo>
                        <a:pt x="1" y="4135"/>
                      </a:lnTo>
                      <a:lnTo>
                        <a:pt x="640" y="3289"/>
                      </a:lnTo>
                      <a:lnTo>
                        <a:pt x="640" y="0"/>
                      </a:lnTo>
                      <a:close/>
                    </a:path>
                  </a:pathLst>
                </a:custGeom>
                <a:solidFill>
                  <a:srgbClr val="71b8df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23"/>
                <p:cNvSpPr/>
                <p:nvPr/>
              </p:nvSpPr>
              <p:spPr>
                <a:xfrm>
                  <a:off x="6484309" y="1756071"/>
                  <a:ext cx="88297" cy="11853"/>
                </a:xfrm>
                <a:custGeom>
                  <a:avLst/>
                  <a:gdLst/>
                  <a:rect l="l" t="t" r="r" b="b"/>
                  <a:pathLst>
                    <a:path w="1989" h="267" extrusionOk="0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1989" y="267"/>
                      </a:lnTo>
                      <a:lnTo>
                        <a:pt x="198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23"/>
                <p:cNvSpPr/>
                <p:nvPr/>
              </p:nvSpPr>
              <p:spPr>
                <a:xfrm>
                  <a:off x="6501844" y="1777468"/>
                  <a:ext cx="54825" cy="11942"/>
                </a:xfrm>
                <a:custGeom>
                  <a:avLst/>
                  <a:gdLst/>
                  <a:rect l="l" t="t" r="r" b="b"/>
                  <a:pathLst>
                    <a:path w="1235" h="269" extrusionOk="0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1235" y="269"/>
                      </a:lnTo>
                      <a:lnTo>
                        <a:pt x="1235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23"/>
                <p:cNvSpPr/>
                <p:nvPr/>
              </p:nvSpPr>
              <p:spPr>
                <a:xfrm>
                  <a:off x="6620277" y="1694145"/>
                  <a:ext cx="5283" cy="156173"/>
                </a:xfrm>
                <a:custGeom>
                  <a:avLst/>
                  <a:gdLst/>
                  <a:rect l="l" t="t" r="r" b="b"/>
                  <a:pathLst>
                    <a:path w="119" h="3518" extrusionOk="0">
                      <a:moveTo>
                        <a:pt x="58" y="0"/>
                      </a:moveTo>
                      <a:cubicBezTo>
                        <a:pt x="25" y="0"/>
                        <a:pt x="0" y="786"/>
                        <a:pt x="0" y="1758"/>
                      </a:cubicBezTo>
                      <a:cubicBezTo>
                        <a:pt x="0" y="2727"/>
                        <a:pt x="25" y="3517"/>
                        <a:pt x="58" y="3517"/>
                      </a:cubicBezTo>
                      <a:cubicBezTo>
                        <a:pt x="93" y="3517"/>
                        <a:pt x="118" y="2727"/>
                        <a:pt x="118" y="1758"/>
                      </a:cubicBezTo>
                      <a:cubicBezTo>
                        <a:pt x="118" y="786"/>
                        <a:pt x="93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217bac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13" name="Google Shape;313;p23"/>
              <p:cNvGrpSpPr/>
              <p:nvPr/>
            </p:nvGrpSpPr>
            <p:grpSpPr>
              <a:xfrm rot="0">
                <a:off x="6024003" y="1558663"/>
                <a:ext cx="266587" cy="292456"/>
                <a:chOff x="6024003" y="1558663"/>
                <a:chExt cx="266587" cy="292456"/>
              </a:xfrm>
            </p:grpSpPr>
            <p:sp>
              <p:nvSpPr>
                <p:cNvPr id="314" name="Google Shape;314;p23"/>
                <p:cNvSpPr/>
                <p:nvPr/>
              </p:nvSpPr>
              <p:spPr>
                <a:xfrm>
                  <a:off x="6025079" y="1607449"/>
                  <a:ext cx="221385" cy="243670"/>
                </a:xfrm>
                <a:custGeom>
                  <a:avLst/>
                  <a:gdLst/>
                  <a:rect l="l" t="t" r="r" b="b"/>
                  <a:pathLst>
                    <a:path w="4987" h="5489" extrusionOk="0">
                      <a:moveTo>
                        <a:pt x="48" y="0"/>
                      </a:moveTo>
                      <a:lnTo>
                        <a:pt x="1" y="5449"/>
                      </a:lnTo>
                      <a:lnTo>
                        <a:pt x="4940" y="5488"/>
                      </a:lnTo>
                      <a:lnTo>
                        <a:pt x="4987" y="43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a4d8f4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23"/>
                <p:cNvSpPr/>
                <p:nvPr/>
              </p:nvSpPr>
              <p:spPr>
                <a:xfrm>
                  <a:off x="6026055" y="1558663"/>
                  <a:ext cx="264535" cy="49764"/>
                </a:xfrm>
                <a:custGeom>
                  <a:avLst/>
                  <a:gdLst/>
                  <a:rect l="l" t="t" r="r" b="b"/>
                  <a:pathLst>
                    <a:path w="5959" h="1121" extrusionOk="0">
                      <a:moveTo>
                        <a:pt x="1458" y="1"/>
                      </a:moveTo>
                      <a:lnTo>
                        <a:pt x="0" y="1121"/>
                      </a:lnTo>
                      <a:lnTo>
                        <a:pt x="4943" y="1121"/>
                      </a:lnTo>
                      <a:lnTo>
                        <a:pt x="5959" y="1"/>
                      </a:lnTo>
                      <a:close/>
                    </a:path>
                  </a:pathLst>
                </a:custGeom>
                <a:solidFill>
                  <a:srgbClr val="c1e5f8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23"/>
                <p:cNvSpPr/>
                <p:nvPr/>
              </p:nvSpPr>
              <p:spPr>
                <a:xfrm>
                  <a:off x="6245483" y="1558663"/>
                  <a:ext cx="45103" cy="291659"/>
                </a:xfrm>
                <a:custGeom>
                  <a:avLst/>
                  <a:gdLst/>
                  <a:rect l="l" t="t" r="r" b="b"/>
                  <a:pathLst>
                    <a:path w="1016" h="6570" extrusionOk="0">
                      <a:moveTo>
                        <a:pt x="1016" y="1"/>
                      </a:moveTo>
                      <a:lnTo>
                        <a:pt x="0" y="1121"/>
                      </a:lnTo>
                      <a:lnTo>
                        <a:pt x="0" y="6569"/>
                      </a:lnTo>
                      <a:lnTo>
                        <a:pt x="1016" y="5227"/>
                      </a:lnTo>
                      <a:lnTo>
                        <a:pt x="1016" y="1"/>
                      </a:lnTo>
                      <a:close/>
                    </a:path>
                  </a:pathLst>
                </a:custGeom>
                <a:solidFill>
                  <a:srgbClr val="71b8df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23"/>
                <p:cNvSpPr/>
                <p:nvPr/>
              </p:nvSpPr>
              <p:spPr>
                <a:xfrm>
                  <a:off x="6073687" y="1706042"/>
                  <a:ext cx="110937" cy="16159"/>
                </a:xfrm>
                <a:custGeom>
                  <a:avLst/>
                  <a:gdLst/>
                  <a:rect l="l" t="t" r="r" b="b"/>
                  <a:pathLst>
                    <a:path w="2499" h="364" extrusionOk="0">
                      <a:moveTo>
                        <a:pt x="1" y="1"/>
                      </a:moveTo>
                      <a:lnTo>
                        <a:pt x="1" y="364"/>
                      </a:lnTo>
                      <a:lnTo>
                        <a:pt x="2499" y="364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6095528" y="1735252"/>
                  <a:ext cx="69030" cy="16070"/>
                </a:xfrm>
                <a:custGeom>
                  <a:avLst/>
                  <a:gdLst/>
                  <a:rect l="l" t="t" r="r" b="b"/>
                  <a:pathLst>
                    <a:path w="1555" h="362" extrusionOk="0">
                      <a:moveTo>
                        <a:pt x="1" y="0"/>
                      </a:moveTo>
                      <a:lnTo>
                        <a:pt x="1" y="362"/>
                      </a:lnTo>
                      <a:lnTo>
                        <a:pt x="1555" y="362"/>
                      </a:lnTo>
                      <a:lnTo>
                        <a:pt x="1555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6242775" y="1608381"/>
                  <a:ext cx="5283" cy="241939"/>
                </a:xfrm>
                <a:custGeom>
                  <a:avLst/>
                  <a:gdLst/>
                  <a:rect l="l" t="t" r="r" b="b"/>
                  <a:pathLst>
                    <a:path w="119" h="5450" extrusionOk="0">
                      <a:moveTo>
                        <a:pt x="61" y="1"/>
                      </a:moveTo>
                      <a:cubicBezTo>
                        <a:pt x="28" y="1"/>
                        <a:pt x="0" y="1221"/>
                        <a:pt x="0" y="2725"/>
                      </a:cubicBezTo>
                      <a:cubicBezTo>
                        <a:pt x="0" y="4229"/>
                        <a:pt x="28" y="5449"/>
                        <a:pt x="61" y="5449"/>
                      </a:cubicBezTo>
                      <a:cubicBezTo>
                        <a:pt x="93" y="5449"/>
                        <a:pt x="119" y="4229"/>
                        <a:pt x="119" y="2725"/>
                      </a:cubicBezTo>
                      <a:cubicBezTo>
                        <a:pt x="119" y="1221"/>
                        <a:pt x="93" y="1"/>
                        <a:pt x="61" y="1"/>
                      </a:cubicBezTo>
                      <a:close/>
                    </a:path>
                  </a:pathLst>
                </a:custGeom>
                <a:solidFill>
                  <a:srgbClr val="217bac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23"/>
                <p:cNvSpPr/>
                <p:nvPr/>
              </p:nvSpPr>
              <p:spPr>
                <a:xfrm>
                  <a:off x="6024003" y="1570557"/>
                  <a:ext cx="254730" cy="39076"/>
                </a:xfrm>
                <a:custGeom>
                  <a:avLst/>
                  <a:gdLst/>
                  <a:rect l="l" t="t" r="r" b="b"/>
                  <a:pathLst>
                    <a:path w="4993" h="766" extrusionOk="0">
                      <a:moveTo>
                        <a:pt x="4984" y="1"/>
                      </a:moveTo>
                      <a:cubicBezTo>
                        <a:pt x="4972" y="1"/>
                        <a:pt x="4905" y="61"/>
                        <a:pt x="4792" y="174"/>
                      </a:cubicBezTo>
                      <a:cubicBezTo>
                        <a:pt x="4680" y="289"/>
                        <a:pt x="4519" y="453"/>
                        <a:pt x="4325" y="662"/>
                      </a:cubicBezTo>
                      <a:lnTo>
                        <a:pt x="4325" y="662"/>
                      </a:lnTo>
                      <a:cubicBezTo>
                        <a:pt x="3872" y="651"/>
                        <a:pt x="3289" y="648"/>
                        <a:pt x="2650" y="648"/>
                      </a:cubicBezTo>
                      <a:cubicBezTo>
                        <a:pt x="1917" y="648"/>
                        <a:pt x="1257" y="654"/>
                        <a:pt x="776" y="666"/>
                      </a:cubicBezTo>
                      <a:cubicBezTo>
                        <a:pt x="298" y="676"/>
                        <a:pt x="1" y="691"/>
                        <a:pt x="1" y="705"/>
                      </a:cubicBezTo>
                      <a:cubicBezTo>
                        <a:pt x="1" y="722"/>
                        <a:pt x="298" y="737"/>
                        <a:pt x="776" y="748"/>
                      </a:cubicBezTo>
                      <a:cubicBezTo>
                        <a:pt x="1257" y="759"/>
                        <a:pt x="1917" y="766"/>
                        <a:pt x="2650" y="766"/>
                      </a:cubicBezTo>
                      <a:cubicBezTo>
                        <a:pt x="3299" y="766"/>
                        <a:pt x="3891" y="759"/>
                        <a:pt x="4347" y="752"/>
                      </a:cubicBezTo>
                      <a:lnTo>
                        <a:pt x="4365" y="752"/>
                      </a:lnTo>
                      <a:lnTo>
                        <a:pt x="4379" y="737"/>
                      </a:lnTo>
                      <a:cubicBezTo>
                        <a:pt x="4573" y="515"/>
                        <a:pt x="4727" y="335"/>
                        <a:pt x="4832" y="210"/>
                      </a:cubicBezTo>
                      <a:cubicBezTo>
                        <a:pt x="4936" y="81"/>
                        <a:pt x="4993" y="8"/>
                        <a:pt x="4986" y="1"/>
                      </a:cubicBezTo>
                      <a:cubicBezTo>
                        <a:pt x="4986" y="1"/>
                        <a:pt x="4985" y="1"/>
                        <a:pt x="4984" y="1"/>
                      </a:cubicBezTo>
                      <a:close/>
                    </a:path>
                  </a:pathLst>
                </a:custGeom>
                <a:solidFill>
                  <a:srgbClr val="217bac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1" name="Google Shape;321;p23"/>
              <p:cNvGrpSpPr/>
              <p:nvPr/>
            </p:nvGrpSpPr>
            <p:grpSpPr>
              <a:xfrm rot="0">
                <a:off x="5548402" y="1639278"/>
                <a:ext cx="350878" cy="211040"/>
                <a:chOff x="5548402" y="1639278"/>
                <a:chExt cx="350878" cy="211040"/>
              </a:xfrm>
            </p:grpSpPr>
            <p:sp>
              <p:nvSpPr>
                <p:cNvPr id="322" name="Google Shape;322;p23"/>
                <p:cNvSpPr/>
                <p:nvPr/>
              </p:nvSpPr>
              <p:spPr>
                <a:xfrm>
                  <a:off x="5548402" y="1694145"/>
                  <a:ext cx="305820" cy="156173"/>
                </a:xfrm>
                <a:custGeom>
                  <a:avLst/>
                  <a:gdLst/>
                  <a:rect l="l" t="t" r="r" b="b"/>
                  <a:pathLst>
                    <a:path w="6889" h="3518" extrusionOk="0">
                      <a:moveTo>
                        <a:pt x="0" y="0"/>
                      </a:moveTo>
                      <a:lnTo>
                        <a:pt x="0" y="3517"/>
                      </a:lnTo>
                      <a:lnTo>
                        <a:pt x="6888" y="3517"/>
                      </a:lnTo>
                      <a:lnTo>
                        <a:pt x="6888" y="0"/>
                      </a:lnTo>
                      <a:close/>
                    </a:path>
                  </a:pathLst>
                </a:custGeom>
                <a:solidFill>
                  <a:srgbClr val="a4d8f4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23"/>
                <p:cNvSpPr/>
                <p:nvPr/>
              </p:nvSpPr>
              <p:spPr>
                <a:xfrm>
                  <a:off x="5548402" y="1639278"/>
                  <a:ext cx="350878" cy="54914"/>
                </a:xfrm>
                <a:custGeom>
                  <a:avLst/>
                  <a:gdLst/>
                  <a:rect l="l" t="t" r="r" b="b"/>
                  <a:pathLst>
                    <a:path w="7904" h="1237" extrusionOk="0">
                      <a:moveTo>
                        <a:pt x="1486" y="1"/>
                      </a:moveTo>
                      <a:lnTo>
                        <a:pt x="0" y="1236"/>
                      </a:lnTo>
                      <a:lnTo>
                        <a:pt x="6888" y="1236"/>
                      </a:lnTo>
                      <a:lnTo>
                        <a:pt x="7904" y="1"/>
                      </a:lnTo>
                      <a:close/>
                    </a:path>
                  </a:pathLst>
                </a:custGeom>
                <a:solidFill>
                  <a:srgbClr val="c1e5f8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23"/>
                <p:cNvSpPr/>
                <p:nvPr/>
              </p:nvSpPr>
              <p:spPr>
                <a:xfrm>
                  <a:off x="5854482" y="1639455"/>
                  <a:ext cx="44792" cy="210554"/>
                </a:xfrm>
                <a:custGeom>
                  <a:avLst/>
                  <a:gdLst/>
                  <a:rect l="l" t="t" r="r" b="b"/>
                  <a:pathLst>
                    <a:path w="1009" h="4743" extrusionOk="0">
                      <a:moveTo>
                        <a:pt x="1009" y="0"/>
                      </a:moveTo>
                      <a:cubicBezTo>
                        <a:pt x="1001" y="22"/>
                        <a:pt x="911" y="144"/>
                        <a:pt x="757" y="345"/>
                      </a:cubicBezTo>
                      <a:cubicBezTo>
                        <a:pt x="570" y="582"/>
                        <a:pt x="323" y="891"/>
                        <a:pt x="28" y="1261"/>
                      </a:cubicBezTo>
                      <a:lnTo>
                        <a:pt x="18" y="1275"/>
                      </a:lnTo>
                      <a:lnTo>
                        <a:pt x="7" y="1275"/>
                      </a:lnTo>
                      <a:cubicBezTo>
                        <a:pt x="36" y="1458"/>
                        <a:pt x="53" y="2154"/>
                        <a:pt x="53" y="2990"/>
                      </a:cubicBezTo>
                      <a:cubicBezTo>
                        <a:pt x="53" y="3906"/>
                        <a:pt x="28" y="4660"/>
                        <a:pt x="0" y="4742"/>
                      </a:cubicBezTo>
                      <a:lnTo>
                        <a:pt x="1009" y="3407"/>
                      </a:lnTo>
                      <a:lnTo>
                        <a:pt x="1009" y="0"/>
                      </a:lnTo>
                      <a:close/>
                    </a:path>
                  </a:pathLst>
                </a:custGeom>
                <a:solidFill>
                  <a:srgbClr val="71b8df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23"/>
                <p:cNvSpPr/>
                <p:nvPr/>
              </p:nvSpPr>
              <p:spPr>
                <a:xfrm>
                  <a:off x="5593637" y="1744796"/>
                  <a:ext cx="208467" cy="16114"/>
                </a:xfrm>
                <a:custGeom>
                  <a:avLst/>
                  <a:gdLst/>
                  <a:rect l="l" t="t" r="r" b="b"/>
                  <a:pathLst>
                    <a:path w="4696" h="363" extrusionOk="0">
                      <a:moveTo>
                        <a:pt x="0" y="1"/>
                      </a:moveTo>
                      <a:lnTo>
                        <a:pt x="0" y="362"/>
                      </a:lnTo>
                      <a:lnTo>
                        <a:pt x="4695" y="362"/>
                      </a:lnTo>
                      <a:lnTo>
                        <a:pt x="4695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23"/>
                <p:cNvSpPr/>
                <p:nvPr/>
              </p:nvSpPr>
              <p:spPr>
                <a:xfrm>
                  <a:off x="5634877" y="1773917"/>
                  <a:ext cx="129449" cy="16026"/>
                </a:xfrm>
                <a:custGeom>
                  <a:avLst/>
                  <a:gdLst/>
                  <a:rect l="l" t="t" r="r" b="b"/>
                  <a:pathLst>
                    <a:path w="2916" h="361" extrusionOk="0">
                      <a:moveTo>
                        <a:pt x="1" y="1"/>
                      </a:moveTo>
                      <a:lnTo>
                        <a:pt x="1" y="360"/>
                      </a:lnTo>
                      <a:lnTo>
                        <a:pt x="2916" y="360"/>
                      </a:lnTo>
                      <a:lnTo>
                        <a:pt x="291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23"/>
                <p:cNvSpPr/>
                <p:nvPr/>
              </p:nvSpPr>
              <p:spPr>
                <a:xfrm>
                  <a:off x="5851597" y="1694145"/>
                  <a:ext cx="5283" cy="156173"/>
                </a:xfrm>
                <a:custGeom>
                  <a:avLst/>
                  <a:gdLst/>
                  <a:rect l="l" t="t" r="r" b="b"/>
                  <a:pathLst>
                    <a:path w="119" h="3518" extrusionOk="0">
                      <a:moveTo>
                        <a:pt x="58" y="0"/>
                      </a:moveTo>
                      <a:cubicBezTo>
                        <a:pt x="25" y="0"/>
                        <a:pt x="0" y="786"/>
                        <a:pt x="0" y="1758"/>
                      </a:cubicBezTo>
                      <a:cubicBezTo>
                        <a:pt x="0" y="2727"/>
                        <a:pt x="25" y="3517"/>
                        <a:pt x="58" y="3517"/>
                      </a:cubicBezTo>
                      <a:cubicBezTo>
                        <a:pt x="93" y="3517"/>
                        <a:pt x="118" y="2727"/>
                        <a:pt x="118" y="1758"/>
                      </a:cubicBezTo>
                      <a:cubicBezTo>
                        <a:pt x="118" y="786"/>
                        <a:pt x="93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217bac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23"/>
                <p:cNvSpPr/>
                <p:nvPr/>
              </p:nvSpPr>
              <p:spPr>
                <a:xfrm>
                  <a:off x="5632178" y="1658282"/>
                  <a:ext cx="254730" cy="39076"/>
                </a:xfrm>
                <a:custGeom>
                  <a:avLst/>
                  <a:gdLst/>
                  <a:rect l="l" t="t" r="r" b="b"/>
                  <a:pathLst>
                    <a:path w="4993" h="766" extrusionOk="0">
                      <a:moveTo>
                        <a:pt x="4984" y="1"/>
                      </a:moveTo>
                      <a:cubicBezTo>
                        <a:pt x="4972" y="1"/>
                        <a:pt x="4905" y="61"/>
                        <a:pt x="4792" y="174"/>
                      </a:cubicBezTo>
                      <a:cubicBezTo>
                        <a:pt x="4680" y="289"/>
                        <a:pt x="4519" y="453"/>
                        <a:pt x="4325" y="662"/>
                      </a:cubicBezTo>
                      <a:lnTo>
                        <a:pt x="4325" y="662"/>
                      </a:lnTo>
                      <a:cubicBezTo>
                        <a:pt x="3872" y="651"/>
                        <a:pt x="3289" y="648"/>
                        <a:pt x="2650" y="648"/>
                      </a:cubicBezTo>
                      <a:cubicBezTo>
                        <a:pt x="1917" y="648"/>
                        <a:pt x="1257" y="654"/>
                        <a:pt x="776" y="666"/>
                      </a:cubicBezTo>
                      <a:cubicBezTo>
                        <a:pt x="298" y="676"/>
                        <a:pt x="1" y="691"/>
                        <a:pt x="1" y="705"/>
                      </a:cubicBezTo>
                      <a:cubicBezTo>
                        <a:pt x="1" y="722"/>
                        <a:pt x="298" y="737"/>
                        <a:pt x="776" y="748"/>
                      </a:cubicBezTo>
                      <a:cubicBezTo>
                        <a:pt x="1257" y="759"/>
                        <a:pt x="1917" y="766"/>
                        <a:pt x="2650" y="766"/>
                      </a:cubicBezTo>
                      <a:cubicBezTo>
                        <a:pt x="3299" y="766"/>
                        <a:pt x="3891" y="759"/>
                        <a:pt x="4347" y="752"/>
                      </a:cubicBezTo>
                      <a:lnTo>
                        <a:pt x="4365" y="752"/>
                      </a:lnTo>
                      <a:lnTo>
                        <a:pt x="4379" y="737"/>
                      </a:lnTo>
                      <a:cubicBezTo>
                        <a:pt x="4573" y="515"/>
                        <a:pt x="4727" y="335"/>
                        <a:pt x="4832" y="210"/>
                      </a:cubicBezTo>
                      <a:cubicBezTo>
                        <a:pt x="4936" y="81"/>
                        <a:pt x="4993" y="8"/>
                        <a:pt x="4986" y="1"/>
                      </a:cubicBezTo>
                      <a:cubicBezTo>
                        <a:pt x="4986" y="1"/>
                        <a:pt x="4985" y="1"/>
                        <a:pt x="4984" y="1"/>
                      </a:cubicBezTo>
                      <a:close/>
                    </a:path>
                  </a:pathLst>
                </a:custGeom>
                <a:solidFill>
                  <a:srgbClr val="217bac"/>
                </a:solidFill>
                <a:ln>
                  <a:noFill/>
                </a:ln>
              </p:spPr>
              <p:txBody>
                <a:bodyPr wrap="square" lIns="91424" tIns="91424" rIns="91424" bIns="91424" anchor="ctr" anchorCtr="0">
                  <a:noAutofit/>
                </a:bodyPr>
                <a:lstStyle/>
                <a:p>
                  <a:pPr marL="0" marR="0" lvl="0" indent="0" algn="l" defTabSz="914400" rtl="0" eaLnBrk="1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  <a:defRPr/>
                  </a:pPr>
                  <a:endParaRPr kumimoji="0" sz="1400" b="0" i="0" u="none" strike="noStrike" kern="0" cap="none" spc="0" normalizeH="0" baseline="0"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29" name="Google Shape;329;p23"/>
          <p:cNvGrpSpPr/>
          <p:nvPr/>
        </p:nvGrpSpPr>
        <p:grpSpPr>
          <a:xfrm rot="0">
            <a:off x="6010375" y="5146729"/>
            <a:ext cx="3825953" cy="128469"/>
            <a:chOff x="0" y="4397412"/>
            <a:chExt cx="4600713" cy="150450"/>
          </a:xfrm>
        </p:grpSpPr>
        <p:sp>
          <p:nvSpPr>
            <p:cNvPr id="330" name="Google Shape;330;p23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434343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23"/>
          <p:cNvGrpSpPr/>
          <p:nvPr/>
        </p:nvGrpSpPr>
        <p:grpSpPr>
          <a:xfrm rot="0">
            <a:off x="7686919" y="2698084"/>
            <a:ext cx="1398482" cy="2445073"/>
            <a:chOff x="6550142" y="1845431"/>
            <a:chExt cx="1681677" cy="2863419"/>
          </a:xfrm>
        </p:grpSpPr>
        <p:grpSp>
          <p:nvGrpSpPr>
            <p:cNvPr id="336" name="Google Shape;336;p23"/>
            <p:cNvGrpSpPr/>
            <p:nvPr/>
          </p:nvGrpSpPr>
          <p:grpSpPr>
            <a:xfrm rot="0"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337" name="Google Shape;337;p23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3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quadBezTo>
                      <a:pt x="29" y="5098"/>
                      <a:pt x="30" y="5098"/>
                    </a:quad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quadBezTo>
                      <a:pt x="4034" y="1"/>
                      <a:pt x="4033" y="1"/>
                    </a:quadBez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3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3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3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3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3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4" name="Google Shape;344;p23"/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rgbClr val="53a7d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quadBezTo>
                    <a:pt x="3136" y="1"/>
                    <a:pt x="3136" y="1"/>
                  </a:quad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quadBezTo>
                    <a:pt x="1465" y="1"/>
                    <a:pt x="1465" y="1"/>
                  </a:quad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quadBezTo>
                    <a:pt x="49" y="3968"/>
                    <a:pt x="49" y="3968"/>
                  </a:quadBezTo>
                  <a:quadBezTo>
                    <a:pt x="50" y="3968"/>
                    <a:pt x="50" y="3968"/>
                  </a:quad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62" name="Google Shape;362;p23"/>
            <p:cNvGrpSpPr/>
            <p:nvPr/>
          </p:nvGrpSpPr>
          <p:grpSpPr>
            <a:xfrm rot="0"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363" name="Google Shape;363;p23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23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23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9" name="Google Shape;369;p23"/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rgbClr val="217bac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6550142" y="2360237"/>
              <a:ext cx="1681677" cy="1309978"/>
            </a:xfrm>
            <a:custGeom>
              <a:avLst/>
              <a:gdLst/>
              <a:rect l="l" t="t" r="r" b="b"/>
              <a:pathLst>
                <a:path w="37882" h="29509" extrusionOk="0">
                  <a:moveTo>
                    <a:pt x="7056" y="1"/>
                  </a:moveTo>
                  <a:cubicBezTo>
                    <a:pt x="6312" y="1"/>
                    <a:pt x="5628" y="489"/>
                    <a:pt x="5409" y="1240"/>
                  </a:cubicBezTo>
                  <a:lnTo>
                    <a:pt x="266" y="18885"/>
                  </a:lnTo>
                  <a:cubicBezTo>
                    <a:pt x="0" y="19797"/>
                    <a:pt x="524" y="20748"/>
                    <a:pt x="1435" y="21013"/>
                  </a:cubicBezTo>
                  <a:lnTo>
                    <a:pt x="30344" y="29441"/>
                  </a:lnTo>
                  <a:cubicBezTo>
                    <a:pt x="30504" y="29487"/>
                    <a:pt x="30665" y="29509"/>
                    <a:pt x="30823" y="29509"/>
                  </a:cubicBezTo>
                  <a:cubicBezTo>
                    <a:pt x="31568" y="29509"/>
                    <a:pt x="32253" y="29023"/>
                    <a:pt x="32472" y="28271"/>
                  </a:cubicBezTo>
                  <a:lnTo>
                    <a:pt x="37616" y="10626"/>
                  </a:lnTo>
                  <a:cubicBezTo>
                    <a:pt x="37882" y="9714"/>
                    <a:pt x="37357" y="8763"/>
                    <a:pt x="36449" y="8498"/>
                  </a:cubicBezTo>
                  <a:lnTo>
                    <a:pt x="7538" y="70"/>
                  </a:lnTo>
                  <a:cubicBezTo>
                    <a:pt x="7377" y="23"/>
                    <a:pt x="7215" y="1"/>
                    <a:pt x="7056" y="1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7893736" y="2838557"/>
              <a:ext cx="187546" cy="168257"/>
            </a:xfrm>
            <a:custGeom>
              <a:avLst/>
              <a:gdLst/>
              <a:rect l="l" t="t" r="r" b="b"/>
              <a:pathLst>
                <a:path w="5163" h="4632" extrusionOk="0">
                  <a:moveTo>
                    <a:pt x="2581" y="0"/>
                  </a:moveTo>
                  <a:cubicBezTo>
                    <a:pt x="1578" y="0"/>
                    <a:pt x="652" y="659"/>
                    <a:pt x="360" y="1670"/>
                  </a:cubicBezTo>
                  <a:cubicBezTo>
                    <a:pt x="1" y="2897"/>
                    <a:pt x="708" y="4182"/>
                    <a:pt x="1935" y="4537"/>
                  </a:cubicBezTo>
                  <a:cubicBezTo>
                    <a:pt x="2153" y="4601"/>
                    <a:pt x="2372" y="4631"/>
                    <a:pt x="2587" y="4631"/>
                  </a:cubicBezTo>
                  <a:cubicBezTo>
                    <a:pt x="3589" y="4631"/>
                    <a:pt x="4511" y="3976"/>
                    <a:pt x="4803" y="2965"/>
                  </a:cubicBezTo>
                  <a:cubicBezTo>
                    <a:pt x="5162" y="1734"/>
                    <a:pt x="4459" y="449"/>
                    <a:pt x="3231" y="94"/>
                  </a:cubicBezTo>
                  <a:cubicBezTo>
                    <a:pt x="3015" y="31"/>
                    <a:pt x="2796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rgbClr val="53a7d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quadBezTo>
                    <a:pt x="798" y="98"/>
                    <a:pt x="797" y="98"/>
                  </a:quad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quadBezTo>
                    <a:pt x="424" y="1828"/>
                    <a:pt x="431" y="1824"/>
                  </a:quad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quadBezTo>
                    <a:pt x="4785" y="794"/>
                    <a:pt x="4785" y="794"/>
                  </a:quad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quadBezTo>
                    <a:pt x="16" y="5134"/>
                    <a:pt x="16" y="5134"/>
                  </a:quad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5" name="Google Shape;405;p23"/>
            <p:cNvGrpSpPr/>
            <p:nvPr/>
          </p:nvGrpSpPr>
          <p:grpSpPr>
            <a:xfrm rot="0"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quadBezTo>
                      <a:pt x="11942" y="161"/>
                      <a:pt x="11942" y="161"/>
                    </a:quad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quadBezTo>
                      <a:pt x="16" y="230"/>
                      <a:pt x="15" y="230"/>
                    </a:quad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3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23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quadBezTo>
                      <a:pt x="424" y="1828"/>
                      <a:pt x="431" y="1824"/>
                    </a:quad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quadBezTo>
                      <a:pt x="4785" y="794"/>
                      <a:pt x="4785" y="794"/>
                    </a:quad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marR="0" lv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kumimoji="0" sz="1400" b="0" i="0" u="none" strike="noStrike" kern="0" cap="none" spc="0" normalizeH="0" baseline="0"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1" name="Google Shape;411;p23"/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quadBezTo>
                    <a:pt x="16" y="5134"/>
                    <a:pt x="16" y="5134"/>
                  </a:quad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3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kumimoji="0" sz="14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059" y="707175"/>
            <a:ext cx="6206631" cy="21960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4600" b="1" i="0" u="none" strike="noStrike" kern="0" cap="none" spc="0" normalizeH="0" baseline="0">
                <a:solidFill>
                  <a:srgbClr val="9abfdf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Arial"/>
                <a:sym typeface="Arial"/>
              </a:rPr>
              <a:t>시니어 타겟별</a:t>
            </a:r>
            <a:endParaRPr kumimoji="0" lang="ko-KR" altLang="en-US" sz="4600" b="1" i="0" u="none" strike="noStrike" kern="0" cap="none" spc="0" normalizeH="0" baseline="0">
              <a:solidFill>
                <a:srgbClr val="9abfdf"/>
              </a:solidFill>
              <a:effectLst/>
              <a:uLnTx/>
              <a:uFillTx/>
              <a:latin typeface="나눔스퀘어_ac ExtraBold"/>
              <a:ea typeface="나눔스퀘어_ac ExtraBold"/>
              <a:cs typeface="Arial"/>
              <a:sym typeface="Arial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4600" b="1" i="0" u="none" strike="noStrike" kern="0" cap="none" spc="0" normalizeH="0" baseline="0">
                <a:solidFill>
                  <a:srgbClr val="0f4c81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Arial"/>
                <a:sym typeface="Arial"/>
              </a:rPr>
              <a:t>비대면 금융서비스 교육</a:t>
            </a:r>
            <a:endParaRPr kumimoji="0" lang="ko-KR" altLang="en-US" sz="4600" b="1" i="0" u="none" strike="noStrike" kern="0" cap="none" spc="0" normalizeH="0" baseline="0">
              <a:solidFill>
                <a:srgbClr val="0f4c81"/>
              </a:solidFill>
              <a:effectLst/>
              <a:uLnTx/>
              <a:uFillTx/>
              <a:latin typeface="나눔스퀘어_ac ExtraBold"/>
              <a:ea typeface="나눔스퀘어_ac ExtraBold"/>
              <a:cs typeface="Arial"/>
              <a:sym typeface="Arial"/>
            </a:endParaRPr>
          </a:p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0" lang="ko-KR" altLang="en-US" sz="4600" b="1" i="0" u="none" strike="noStrike" kern="0" cap="none" spc="0" normalizeH="0" baseline="0">
                <a:solidFill>
                  <a:srgbClr val="9abfdf"/>
                </a:solidFill>
                <a:effectLst/>
                <a:uLnTx/>
                <a:uFillTx/>
                <a:latin typeface="나눔스퀘어_ac ExtraBold"/>
                <a:ea typeface="나눔스퀘어_ac ExtraBold"/>
                <a:cs typeface="Arial"/>
                <a:sym typeface="Arial"/>
              </a:rPr>
              <a:t>우선지역 파악</a:t>
            </a:r>
            <a:endParaRPr kumimoji="0" lang="ko-KR" altLang="en-US" sz="4600" b="1" i="0" u="none" strike="noStrike" kern="0" cap="none" spc="0" normalizeH="0" baseline="0">
              <a:solidFill>
                <a:srgbClr val="9abfdf"/>
              </a:solidFill>
              <a:effectLst/>
              <a:uLnTx/>
              <a:uFillTx/>
              <a:latin typeface="나눔스퀘어_ac ExtraBold"/>
              <a:ea typeface="나눔스퀘어_ac ExtraBold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2"/>
          <p:cNvSpPr txBox="1">
            <a:spLocks noGrp="1"/>
          </p:cNvSpPr>
          <p:nvPr>
            <p:ph type="ctrTitle"/>
          </p:nvPr>
        </p:nvSpPr>
        <p:spPr>
          <a:xfrm>
            <a:off x="1410599" y="146581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2.2 요인별 지도 시각화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824" name="Google Shape;824;p32"/>
          <p:cNvSpPr/>
          <p:nvPr/>
        </p:nvSpPr>
        <p:spPr>
          <a:xfrm>
            <a:off x="84355" y="675605"/>
            <a:ext cx="8984775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Group B 상위 10개지역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825" name="Google Shape;825;p32"/>
          <p:cNvSpPr/>
          <p:nvPr/>
        </p:nvSpPr>
        <p:spPr>
          <a:xfrm>
            <a:off x="106405" y="1029180"/>
            <a:ext cx="2959200" cy="295284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평균 소득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826" name="Google Shape;826;p32"/>
          <p:cNvSpPr/>
          <p:nvPr/>
        </p:nvSpPr>
        <p:spPr>
          <a:xfrm>
            <a:off x="3092399" y="1029180"/>
            <a:ext cx="2959200" cy="295284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연금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827" name="Google Shape;827;p32"/>
          <p:cNvSpPr/>
          <p:nvPr/>
        </p:nvSpPr>
        <p:spPr>
          <a:xfrm>
            <a:off x="6105187" y="1029180"/>
            <a:ext cx="2959200" cy="295284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유동 인구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graphicFrame>
        <p:nvGraphicFramePr>
          <p:cNvPr id="828" name="Google Shape;828;p32"/>
          <p:cNvGraphicFramePr/>
          <p:nvPr>
            <p:extLst>
              <p:ext uri="{D42A27DB-BD31-4B8C-83A1-F6EECF244321}">
                <p14:modId xmlns:p14="http://schemas.microsoft.com/office/powerpoint/2010/main" val="1516842450"/>
              </p:ext>
            </p:extLst>
          </p:nvPr>
        </p:nvGraphicFramePr>
        <p:xfrm>
          <a:off x="324788" y="1351380"/>
          <a:ext cx="2468875" cy="352011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591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4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2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순위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구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동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강남구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역삼1동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관악구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신림동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3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관악구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청룡동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4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광진구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화양동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5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서대문구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연희동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6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강남구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논현1동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7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마포구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서교동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8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화곡1동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9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관악구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행운동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10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동작구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상도1동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829" name="Google Shape;829;p32"/>
          <p:cNvGraphicFramePr/>
          <p:nvPr>
            <p:extLst>
              <p:ext uri="{D42A27DB-BD31-4B8C-83A1-F6EECF244321}">
                <p14:modId xmlns:p14="http://schemas.microsoft.com/office/powerpoint/2010/main" val="3481892243"/>
              </p:ext>
            </p:extLst>
          </p:nvPr>
        </p:nvGraphicFramePr>
        <p:xfrm>
          <a:off x="6350350" y="1351380"/>
          <a:ext cx="2468875" cy="352011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5915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0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66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순위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구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동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영등포구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여의동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종로구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종로1.2.3.4가동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3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은평구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진관동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4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강남구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역삼1동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5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강동구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길동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6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서초구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서초3동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7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강동구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천호2동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8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동대문구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용신동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9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화곡1동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001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10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동대문구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제기동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1" name="Google Shape;801;p30"/>
          <p:cNvGraphicFramePr/>
          <p:nvPr>
            <p:extLst>
              <p:ext uri="{D42A27DB-BD31-4B8C-83A1-F6EECF244321}">
                <p14:modId xmlns:p14="http://schemas.microsoft.com/office/powerpoint/2010/main" val="2034426904"/>
              </p:ext>
            </p:extLst>
          </p:nvPr>
        </p:nvGraphicFramePr>
        <p:xfrm>
          <a:off x="3338884" y="1347324"/>
          <a:ext cx="2468875" cy="352011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9420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68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순위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"/>
                        </a:rPr>
                        <a:t>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강남구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서초구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3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송파구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4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양천구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5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영등포구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6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용산구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7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강동구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8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동작구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9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강서구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10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구로구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지도이(가) 표시된 사진&#10;&#10;자동 생성된 설명">
            <a:hlinkClick r:id="rId3" action="ppaction://hlinkfile"/>
            <a:extLst>
              <a:ext uri="{FF2B5EF4-FFF2-40B4-BE49-F238E27FC236}">
                <a16:creationId xmlns:a16="http://schemas.microsoft.com/office/drawing/2014/main" xmlns="" id="{1EC3F63D-AC2A-468D-A134-775A570AC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6" t="6652" r="13469"/>
          <a:stretch/>
        </p:blipFill>
        <p:spPr>
          <a:xfrm>
            <a:off x="105553" y="2106048"/>
            <a:ext cx="3012065" cy="25467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CAB4A92-C976-4E6D-B68E-1ED1E0A7B636}"/>
              </a:ext>
            </a:extLst>
          </p:cNvPr>
          <p:cNvSpPr/>
          <p:nvPr/>
        </p:nvSpPr>
        <p:spPr>
          <a:xfrm>
            <a:off x="3092399" y="1657009"/>
            <a:ext cx="780103" cy="3404563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5" name="Google Shape;835;p33"/>
          <p:cNvSpPr txBox="1">
            <a:spLocks noGrp="1"/>
          </p:cNvSpPr>
          <p:nvPr>
            <p:ph type="ctrTitle"/>
          </p:nvPr>
        </p:nvSpPr>
        <p:spPr>
          <a:xfrm>
            <a:off x="1410600" y="232060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2.2 요인별 지도 시각화 : 은행분포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838" name="Google Shape;838;p33"/>
          <p:cNvSpPr/>
          <p:nvPr/>
        </p:nvSpPr>
        <p:spPr>
          <a:xfrm>
            <a:off x="3092400" y="915050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은행분포 상위 10개지역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839" name="Google Shape;839;p33"/>
          <p:cNvSpPr/>
          <p:nvPr/>
        </p:nvSpPr>
        <p:spPr>
          <a:xfrm>
            <a:off x="110400" y="915038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은행분포 지도화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graphicFrame>
        <p:nvGraphicFramePr>
          <p:cNvPr id="840" name="Google Shape;840;p33"/>
          <p:cNvGraphicFramePr/>
          <p:nvPr>
            <p:extLst>
              <p:ext uri="{D42A27DB-BD31-4B8C-83A1-F6EECF244321}">
                <p14:modId xmlns:p14="http://schemas.microsoft.com/office/powerpoint/2010/main" val="4234502563"/>
              </p:ext>
            </p:extLst>
          </p:nvPr>
        </p:nvGraphicFramePr>
        <p:xfrm>
          <a:off x="3289338" y="1328760"/>
          <a:ext cx="2565325" cy="352011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627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87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9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순위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구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동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영등포구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여의동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강남구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역삼1동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3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중구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명동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4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종로구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종로1.2.3.4동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5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강남구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삼성1동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6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서초구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서초3동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7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금천구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가산동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8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강남구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압구정동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9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중구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소공동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10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서초구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서초2동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841" name="Google Shape;841;p33"/>
          <p:cNvSpPr/>
          <p:nvPr/>
        </p:nvSpPr>
        <p:spPr>
          <a:xfrm>
            <a:off x="6055438" y="915050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은행분포 하위 10개지역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graphicFrame>
        <p:nvGraphicFramePr>
          <p:cNvPr id="842" name="Google Shape;842;p33"/>
          <p:cNvGraphicFramePr/>
          <p:nvPr>
            <p:extLst>
              <p:ext uri="{D42A27DB-BD31-4B8C-83A1-F6EECF244321}">
                <p14:modId xmlns:p14="http://schemas.microsoft.com/office/powerpoint/2010/main" val="305789059"/>
              </p:ext>
            </p:extLst>
          </p:nvPr>
        </p:nvGraphicFramePr>
        <p:xfrm>
          <a:off x="6252375" y="1328760"/>
          <a:ext cx="2565325" cy="352011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627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87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90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순위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구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동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종로구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창신3동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용산구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후암동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3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용산구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용산2가동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4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용산구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용문동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5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용산구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이촌2동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6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성동구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왕십리2동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7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성동구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응봉동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8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성동구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송정동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9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광진구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능동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10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동대문구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이문2동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FC0E680-21F7-4FF1-BFD2-ED29911F3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55" y="1487153"/>
            <a:ext cx="2957363" cy="368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4"/>
          <p:cNvSpPr txBox="1">
            <a:spLocks noGrp="1"/>
          </p:cNvSpPr>
          <p:nvPr>
            <p:ph type="body" idx="1"/>
          </p:nvPr>
        </p:nvSpPr>
        <p:spPr>
          <a:xfrm>
            <a:off x="720150" y="887045"/>
            <a:ext cx="7703700" cy="4019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33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1. 단위가 다른 각각의 기준에 대한 수치들을 </a:t>
            </a:r>
            <a:r>
              <a:rPr lang="en" sz="2000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정규화</a:t>
            </a:r>
            <a:endParaRPr sz="2000" u="sng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나눔스퀘어_ac Bold" panose="020B0600000101010101" pitchFamily="50" charset="-127"/>
              <a:buChar char="→"/>
            </a:pP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MinMax 함수 사용 ( 0 부터 1 사이의 값)</a:t>
            </a: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-"/>
            </a:pPr>
            <a:endParaRPr sz="10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2. 정규화한 은행 데이터가 적은 쪽이 1이 되도록 설정</a:t>
            </a:r>
            <a:endParaRPr sz="14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나눔스퀘어_ac Bold" panose="020B0600000101010101" pitchFamily="50" charset="-127"/>
              <a:buChar char="→"/>
            </a:pP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(1 - 은행 정규화) </a:t>
            </a:r>
            <a:endParaRPr sz="14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1333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3. Target 별 요인들을 정규화한 값들과 </a:t>
            </a:r>
            <a:r>
              <a:rPr lang="en" sz="2000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가중치</a:t>
            </a: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를 곱함 </a:t>
            </a:r>
            <a:endParaRPr sz="14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914400" indent="-317500">
              <a:buClr>
                <a:schemeClr val="accent3"/>
              </a:buClr>
              <a:buSzPts val="1400"/>
              <a:buFont typeface="나눔스퀘어_ac Bold" panose="020B0600000101010101" pitchFamily="50" charset="-127"/>
              <a:buChar char="→"/>
            </a:pP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X_a 값과 X_b값으로 설정값</a:t>
            </a:r>
            <a:endParaRPr sz="14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1333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4. 위의 과정을 통해 도출된 수치를 통해 군집화</a:t>
            </a:r>
            <a:endParaRPr sz="14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914400" lvl="0" indent="-317500">
              <a:buClr>
                <a:schemeClr val="accent3"/>
              </a:buClr>
              <a:buSzPts val="1400"/>
              <a:buFont typeface="나눔스퀘어_ac Bold" panose="020B0600000101010101" pitchFamily="50" charset="-127"/>
              <a:buChar char="→"/>
            </a:pPr>
            <a:r>
              <a:rPr lang="en" sz="2000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K-평균 (K-Means) </a:t>
            </a: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사용</a:t>
            </a:r>
            <a:endParaRPr sz="14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5. 군집화의 결과 타겟 밀도가 높고 은행 분포가 적은 지역을 타겟으로 모델링</a:t>
            </a:r>
            <a:endParaRPr sz="14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914400" indent="-317500">
              <a:buClr>
                <a:schemeClr val="accent3"/>
              </a:buClr>
              <a:buSzPts val="1400"/>
              <a:buFont typeface="나눔스퀘어_ac Bold" panose="020B0600000101010101" pitchFamily="50" charset="-127"/>
              <a:buChar char="→"/>
            </a:pPr>
            <a:r>
              <a:rPr lang="en" sz="2000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의사결정 나무</a:t>
            </a:r>
            <a:r>
              <a:rPr lang="en" sz="2000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 </a:t>
            </a:r>
            <a:r>
              <a:rPr lang="en" sz="1400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사용</a:t>
            </a:r>
            <a:endParaRPr sz="14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848" name="Google Shape;848;p34"/>
          <p:cNvSpPr txBox="1">
            <a:spLocks noGrp="1"/>
          </p:cNvSpPr>
          <p:nvPr>
            <p:ph type="ctrTitle"/>
          </p:nvPr>
        </p:nvSpPr>
        <p:spPr>
          <a:xfrm>
            <a:off x="1410600" y="180200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3.1 데이터 처리방안 및 활용 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pic>
        <p:nvPicPr>
          <p:cNvPr id="849" name="Google Shape;8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318" y="1104636"/>
            <a:ext cx="2310082" cy="7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34"/>
          <p:cNvSpPr/>
          <p:nvPr/>
        </p:nvSpPr>
        <p:spPr>
          <a:xfrm>
            <a:off x="491800" y="670350"/>
            <a:ext cx="3391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분석 Process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5"/>
          <p:cNvSpPr txBox="1">
            <a:spLocks noGrp="1"/>
          </p:cNvSpPr>
          <p:nvPr>
            <p:ph type="ctrTitle"/>
          </p:nvPr>
        </p:nvSpPr>
        <p:spPr>
          <a:xfrm>
            <a:off x="1365444" y="193609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3.2 데이터 처리방안 및 활용 : 가중치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graphicFrame>
        <p:nvGraphicFramePr>
          <p:cNvPr id="856" name="Google Shape;856;p35"/>
          <p:cNvGraphicFramePr/>
          <p:nvPr>
            <p:extLst>
              <p:ext uri="{D42A27DB-BD31-4B8C-83A1-F6EECF244321}">
                <p14:modId xmlns:p14="http://schemas.microsoft.com/office/powerpoint/2010/main" val="3424543493"/>
              </p:ext>
            </p:extLst>
          </p:nvPr>
        </p:nvGraphicFramePr>
        <p:xfrm>
          <a:off x="4526844" y="1108650"/>
          <a:ext cx="4090431" cy="166104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1363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34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34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3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Black"/>
                          <a:sym typeface="Roboto Black"/>
                        </a:rPr>
                        <a:t>Group A</a:t>
                      </a:r>
                      <a:endParaRPr sz="19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영향요인</a:t>
                      </a:r>
                      <a:endParaRPr sz="18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가중치</a:t>
                      </a:r>
                      <a:endParaRPr sz="18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8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취약계층</a:t>
                      </a:r>
                      <a:endParaRPr sz="17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저소득층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50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독거노인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25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요양기관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25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59" name="Google Shape;859;p35"/>
          <p:cNvGraphicFramePr/>
          <p:nvPr>
            <p:extLst>
              <p:ext uri="{D42A27DB-BD31-4B8C-83A1-F6EECF244321}">
                <p14:modId xmlns:p14="http://schemas.microsoft.com/office/powerpoint/2010/main" val="2610045875"/>
              </p:ext>
            </p:extLst>
          </p:nvPr>
        </p:nvGraphicFramePr>
        <p:xfrm>
          <a:off x="4526844" y="2953850"/>
          <a:ext cx="4090431" cy="166104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1363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34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34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3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Black"/>
                          <a:sym typeface="Roboto Black"/>
                        </a:rPr>
                        <a:t>Group B</a:t>
                      </a:r>
                      <a:endParaRPr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영향요인</a:t>
                      </a:r>
                      <a:endParaRPr sz="18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가중치</a:t>
                      </a:r>
                      <a:endParaRPr sz="18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8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잠재고객</a:t>
                      </a:r>
                      <a:endParaRPr sz="17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평균</a:t>
                      </a: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소득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50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연금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25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유동</a:t>
                      </a: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인구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25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860" name="Google Shape;860;p35"/>
          <p:cNvGrpSpPr/>
          <p:nvPr/>
        </p:nvGrpSpPr>
        <p:grpSpPr>
          <a:xfrm>
            <a:off x="539522" y="949630"/>
            <a:ext cx="3868514" cy="1562242"/>
            <a:chOff x="152400" y="152400"/>
            <a:chExt cx="8839202" cy="3220484"/>
          </a:xfrm>
        </p:grpSpPr>
        <p:pic>
          <p:nvPicPr>
            <p:cNvPr id="861" name="Google Shape;86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8839202" cy="1473200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62" name="Google Shape;86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625600"/>
              <a:ext cx="8839200" cy="1747284"/>
            </a:xfrm>
            <a:prstGeom prst="rect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863" name="Google Shape;8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22" y="2558000"/>
            <a:ext cx="3868522" cy="139747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64" name="Google Shape;86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522" y="4053746"/>
            <a:ext cx="3868522" cy="72435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" name="Google Shape;856;p35"/>
          <p:cNvGraphicFramePr/>
          <p:nvPr>
            <p:extLst>
              <p:ext uri="{D42A27DB-BD31-4B8C-83A1-F6EECF244321}">
                <p14:modId xmlns:p14="http://schemas.microsoft.com/office/powerpoint/2010/main" val="145520470"/>
              </p:ext>
            </p:extLst>
          </p:nvPr>
        </p:nvGraphicFramePr>
        <p:xfrm>
          <a:off x="4526835" y="1108650"/>
          <a:ext cx="4090431" cy="166104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1363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34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34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3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Black"/>
                          <a:sym typeface="Roboto Black"/>
                        </a:rPr>
                        <a:t>Group A</a:t>
                      </a:r>
                      <a:endParaRPr sz="1900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영향요인</a:t>
                      </a:r>
                      <a:endParaRPr sz="18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가중치</a:t>
                      </a:r>
                      <a:endParaRPr sz="18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8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취약계층</a:t>
                      </a:r>
                      <a:endParaRPr sz="17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저소득층</a:t>
                      </a:r>
                      <a:endParaRPr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50</a:t>
                      </a:r>
                      <a:endParaRPr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독거노인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25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요양기관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25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1" name="Google Shape;859;p35"/>
          <p:cNvGraphicFramePr/>
          <p:nvPr>
            <p:extLst>
              <p:ext uri="{D42A27DB-BD31-4B8C-83A1-F6EECF244321}">
                <p14:modId xmlns:p14="http://schemas.microsoft.com/office/powerpoint/2010/main" val="2981388569"/>
              </p:ext>
            </p:extLst>
          </p:nvPr>
        </p:nvGraphicFramePr>
        <p:xfrm>
          <a:off x="4526835" y="2953850"/>
          <a:ext cx="4090431" cy="166104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1363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34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34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3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Black"/>
                          <a:sym typeface="Roboto Black"/>
                        </a:rPr>
                        <a:t>Group B</a:t>
                      </a:r>
                      <a:endParaRPr dirty="0">
                        <a:solidFill>
                          <a:schemeClr val="accent2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영향요인</a:t>
                      </a:r>
                      <a:endParaRPr sz="18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가중치</a:t>
                      </a:r>
                      <a:endParaRPr sz="18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825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ton"/>
                          <a:sym typeface="Anton"/>
                        </a:rPr>
                        <a:t>잠재고객</a:t>
                      </a:r>
                      <a:endParaRPr sz="1700" b="1"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ton"/>
                        <a:sym typeface="Anton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평균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소득</a:t>
                      </a:r>
                      <a:endParaRPr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50</a:t>
                      </a:r>
                      <a:endParaRPr dirty="0">
                        <a:solidFill>
                          <a:schemeClr val="tx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연금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25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8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유동</a:t>
                      </a: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인구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naheim"/>
                          <a:sym typeface="Anaheim"/>
                        </a:rPr>
                        <a:t>25</a:t>
                      </a:r>
                      <a:endParaRPr dirty="0">
                        <a:solidFill>
                          <a:schemeClr val="lt1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naheim"/>
                        <a:sym typeface="Anahei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6"/>
          <p:cNvSpPr txBox="1">
            <a:spLocks noGrp="1"/>
          </p:cNvSpPr>
          <p:nvPr>
            <p:ph type="ctrTitle"/>
          </p:nvPr>
        </p:nvSpPr>
        <p:spPr>
          <a:xfrm>
            <a:off x="1401364" y="243863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3.3 데이터 처리방안 및 활용 : K-평균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pic>
        <p:nvPicPr>
          <p:cNvPr id="870" name="Google Shape;8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950" y="2624400"/>
            <a:ext cx="3054850" cy="21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400" y="2624400"/>
            <a:ext cx="3054849" cy="21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6"/>
          <p:cNvSpPr/>
          <p:nvPr/>
        </p:nvSpPr>
        <p:spPr>
          <a:xfrm>
            <a:off x="1111775" y="2161575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X_a 의 Elbow Method</a:t>
            </a:r>
            <a:endParaRPr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873" name="Google Shape;873;p36"/>
          <p:cNvSpPr/>
          <p:nvPr/>
        </p:nvSpPr>
        <p:spPr>
          <a:xfrm>
            <a:off x="5199050" y="2161575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X_b </a:t>
            </a:r>
            <a:r>
              <a:rPr lang="en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의 Elbow Method</a:t>
            </a:r>
            <a:endParaRPr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874" name="Google Shape;874;p36"/>
          <p:cNvSpPr/>
          <p:nvPr/>
        </p:nvSpPr>
        <p:spPr>
          <a:xfrm>
            <a:off x="726323" y="1083561"/>
            <a:ext cx="7873200" cy="9373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클러스터의 수</a:t>
            </a:r>
            <a:r>
              <a:rPr lang="en-US" altLang="ko-KR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(k)</a:t>
            </a:r>
            <a:r>
              <a:rPr lang="ko-KR" altLang="en-US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를 순차적으로 늘려가면서 군집 내 </a:t>
            </a:r>
            <a:r>
              <a:rPr lang="ko-KR" altLang="en-US" b="1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변동성이 급감하는 군집 </a:t>
            </a:r>
            <a:r>
              <a:rPr lang="ko-KR" altLang="en-US" b="1" u="sng" dirty="0" err="1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갯수를</a:t>
            </a:r>
            <a:r>
              <a:rPr lang="ko-KR" altLang="en-US" b="1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 찾는 방법</a:t>
            </a:r>
            <a:endParaRPr lang="en-US" altLang="ko-KR" b="1" u="sng" dirty="0">
              <a:solidFill>
                <a:srgbClr val="00206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Anaheim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ko-KR" altLang="en-US" sz="1000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Anaheim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그래프에서 </a:t>
            </a:r>
            <a:r>
              <a:rPr lang="ko-KR" altLang="en-US" b="1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기울기가 완만해지는 곳을 </a:t>
            </a:r>
            <a:r>
              <a:rPr lang="en-US" altLang="ko-KR" b="1" u="sng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Elbow Point</a:t>
            </a:r>
            <a:r>
              <a:rPr lang="ko-KR" altLang="en-US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라 하며 이때의 </a:t>
            </a:r>
            <a:r>
              <a:rPr lang="en-US" altLang="ko-KR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K</a:t>
            </a:r>
            <a:r>
              <a:rPr lang="ko-KR" altLang="en-US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Anaheim"/>
              </a:rPr>
              <a:t>가 적정한 값이라 판단</a:t>
            </a:r>
            <a:endParaRPr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Malgun Gothic"/>
            </a:endParaRPr>
          </a:p>
        </p:txBody>
      </p:sp>
      <p:sp>
        <p:nvSpPr>
          <p:cNvPr id="875" name="Google Shape;875;p36"/>
          <p:cNvSpPr/>
          <p:nvPr/>
        </p:nvSpPr>
        <p:spPr>
          <a:xfrm>
            <a:off x="501875" y="822675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 Elbow Method 란?</a:t>
            </a:r>
            <a:endParaRPr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04291" y="3657600"/>
            <a:ext cx="600364" cy="54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43600" y="3650443"/>
            <a:ext cx="600364" cy="544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7"/>
          <p:cNvSpPr txBox="1">
            <a:spLocks noGrp="1"/>
          </p:cNvSpPr>
          <p:nvPr>
            <p:ph type="ctrTitle" idx="0"/>
          </p:nvPr>
        </p:nvSpPr>
        <p:spPr>
          <a:xfrm>
            <a:off x="1358318" y="234693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3.3 데이터 처리방안 및 활용 : K-평균</a:t>
            </a:r>
            <a:endParaRPr>
              <a:latin typeface="나눔스퀘어_ac Bold"/>
              <a:ea typeface="나눔스퀘어_ac Bold"/>
            </a:endParaRPr>
          </a:p>
        </p:txBody>
      </p:sp>
      <p:pic>
        <p:nvPicPr>
          <p:cNvPr id="881" name="Google Shape;881;p3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9318" y="1299958"/>
            <a:ext cx="3614525" cy="2399976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37"/>
          <p:cNvSpPr/>
          <p:nvPr/>
        </p:nvSpPr>
        <p:spPr>
          <a:xfrm>
            <a:off x="729368" y="891045"/>
            <a:ext cx="36144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r>
              <a:rPr lang="en" sz="2400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3</a:t>
            </a:r>
            <a:r>
              <a:rPr lang="en" sz="1200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개 클러스터 ,은행과 Gr</a:t>
            </a:r>
            <a:r>
              <a:rPr lang="en-US" sz="1200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ou</a:t>
            </a:r>
            <a:r>
              <a:rPr lang="en" sz="1200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p </a:t>
            </a:r>
            <a:r>
              <a:rPr lang="en" sz="2400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A</a:t>
            </a:r>
            <a:r>
              <a:rPr lang="en" sz="2100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r>
              <a:rPr lang="en" sz="1200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분포</a:t>
            </a: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883" name="Google Shape;883;p37"/>
          <p:cNvSpPr txBox="1"/>
          <p:nvPr/>
        </p:nvSpPr>
        <p:spPr>
          <a:xfrm>
            <a:off x="3926306" y="3570191"/>
            <a:ext cx="865800" cy="155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latin typeface="나눔스퀘어_ac Bold"/>
                <a:ea typeface="나눔스퀘어_ac Bold"/>
                <a:cs typeface="Roboto"/>
                <a:sym typeface="Roboto"/>
              </a:rPr>
              <a:t>은행분포 </a:t>
            </a:r>
            <a:endParaRPr sz="9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pic>
        <p:nvPicPr>
          <p:cNvPr id="885" name="Google Shape;885;p3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758956" y="1372187"/>
            <a:ext cx="3712832" cy="232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37"/>
          <p:cNvSpPr/>
          <p:nvPr/>
        </p:nvSpPr>
        <p:spPr>
          <a:xfrm>
            <a:off x="4829188" y="891045"/>
            <a:ext cx="36426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r>
              <a:rPr lang="en" sz="2400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4</a:t>
            </a:r>
            <a:r>
              <a:rPr lang="en" sz="1200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개 클러스터, 은행과 Group </a:t>
            </a:r>
            <a:r>
              <a:rPr lang="en" sz="2400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A</a:t>
            </a:r>
            <a:r>
              <a:rPr lang="en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r>
              <a:rPr lang="en" sz="1200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분포</a:t>
            </a:r>
            <a:r>
              <a:rPr lang="en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887" name="Google Shape;887;p37"/>
          <p:cNvSpPr txBox="1"/>
          <p:nvPr/>
        </p:nvSpPr>
        <p:spPr>
          <a:xfrm>
            <a:off x="8038888" y="3566287"/>
            <a:ext cx="865800" cy="155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latin typeface="나눔스퀘어_ac Bold"/>
                <a:ea typeface="나눔스퀘어_ac Bold"/>
                <a:cs typeface="Roboto"/>
                <a:sym typeface="Roboto"/>
              </a:rPr>
              <a:t>은행분포 </a:t>
            </a:r>
            <a:endParaRPr sz="9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889" name="Google Shape;889;p37"/>
          <p:cNvSpPr/>
          <p:nvPr/>
        </p:nvSpPr>
        <p:spPr>
          <a:xfrm>
            <a:off x="1071395" y="4339736"/>
            <a:ext cx="2934900" cy="5564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latin typeface="나눔스퀘어_ac Bold"/>
                <a:ea typeface="나눔스퀘어_ac Bold"/>
              </a:rPr>
              <a:t>0.4486</a:t>
            </a:r>
            <a:endParaRPr sz="2000" b="1">
              <a:latin typeface="나눔스퀘어_ac Bold"/>
              <a:ea typeface="나눔스퀘어_ac Bold"/>
            </a:endParaRPr>
          </a:p>
        </p:txBody>
      </p:sp>
      <p:sp>
        <p:nvSpPr>
          <p:cNvPr id="891" name="Google Shape;891;p37"/>
          <p:cNvSpPr/>
          <p:nvPr/>
        </p:nvSpPr>
        <p:spPr>
          <a:xfrm>
            <a:off x="1069117" y="3919649"/>
            <a:ext cx="2934901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Silhouette Method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72028" y="4211335"/>
            <a:ext cx="693683" cy="69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ff0000"/>
                </a:solidFill>
                <a:latin typeface="나눔스퀘어_ac Bold"/>
                <a:ea typeface="나눔스퀘어_ac Bold"/>
              </a:rPr>
              <a:t>&gt;</a:t>
            </a:r>
            <a:endParaRPr lang="ko-KR" altLang="en-US" sz="4000" b="1">
              <a:solidFill>
                <a:srgbClr val="ff000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Google Shape;889;p37"/>
          <p:cNvSpPr/>
          <p:nvPr/>
        </p:nvSpPr>
        <p:spPr>
          <a:xfrm>
            <a:off x="5177649" y="4339736"/>
            <a:ext cx="2934900" cy="5564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>
                <a:latin typeface="나눔스퀘어_ac Bold"/>
                <a:ea typeface="나눔스퀘어_ac Bold"/>
              </a:rPr>
              <a:t>0.4110</a:t>
            </a:r>
            <a:endParaRPr sz="2000" b="1">
              <a:latin typeface="나눔스퀘어_ac Bold"/>
              <a:ea typeface="나눔스퀘어_ac Bold"/>
            </a:endParaRPr>
          </a:p>
        </p:txBody>
      </p:sp>
      <p:sp>
        <p:nvSpPr>
          <p:cNvPr id="888" name="Google Shape;888;p37"/>
          <p:cNvSpPr txBox="1"/>
          <p:nvPr/>
        </p:nvSpPr>
        <p:spPr>
          <a:xfrm>
            <a:off x="4523892" y="1193398"/>
            <a:ext cx="9951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latin typeface="나눔스퀘어_ac Bold"/>
                <a:ea typeface="나눔스퀘어_ac Bold"/>
                <a:cs typeface="Roboto"/>
                <a:sym typeface="Roboto"/>
              </a:rPr>
              <a:t>Group A</a:t>
            </a:r>
            <a:endParaRPr sz="9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884" name="Google Shape;884;p37"/>
          <p:cNvSpPr txBox="1"/>
          <p:nvPr/>
        </p:nvSpPr>
        <p:spPr>
          <a:xfrm>
            <a:off x="470378" y="1147863"/>
            <a:ext cx="9951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latin typeface="나눔스퀘어_ac Bold"/>
                <a:ea typeface="나눔스퀘어_ac Bold"/>
                <a:cs typeface="Roboto"/>
                <a:sym typeface="Roboto"/>
              </a:rPr>
              <a:t>Group A</a:t>
            </a:r>
            <a:endParaRPr sz="9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2" name="Google Shape;891;p37"/>
          <p:cNvSpPr/>
          <p:nvPr/>
        </p:nvSpPr>
        <p:spPr>
          <a:xfrm>
            <a:off x="5198767" y="3915934"/>
            <a:ext cx="2934901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Silhouette Method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892" name="직사각형 1"/>
          <p:cNvSpPr/>
          <p:nvPr/>
        </p:nvSpPr>
        <p:spPr>
          <a:xfrm>
            <a:off x="3347561" y="1361830"/>
            <a:ext cx="942287" cy="1338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" grpId="0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38"/>
          <p:cNvSpPr txBox="1">
            <a:spLocks noGrp="1"/>
          </p:cNvSpPr>
          <p:nvPr>
            <p:ph type="ctrTitle" idx="0"/>
          </p:nvPr>
        </p:nvSpPr>
        <p:spPr>
          <a:xfrm>
            <a:off x="1410600" y="195389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3.3 데이터 처리방안 및 활용 : K-평균</a:t>
            </a:r>
            <a:endParaRPr b="1">
              <a:latin typeface="나눔스퀘어_ac Bold"/>
              <a:ea typeface="나눔스퀘어_ac Bold"/>
            </a:endParaRPr>
          </a:p>
        </p:txBody>
      </p:sp>
      <p:pic>
        <p:nvPicPr>
          <p:cNvPr id="900" name="Google Shape;900;p3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98839" y="1324650"/>
            <a:ext cx="3633762" cy="2385913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38"/>
          <p:cNvSpPr/>
          <p:nvPr/>
        </p:nvSpPr>
        <p:spPr>
          <a:xfrm>
            <a:off x="4798775" y="908675"/>
            <a:ext cx="36426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r>
              <a:rPr lang="en" sz="2400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4</a:t>
            </a:r>
            <a:r>
              <a:rPr lang="en" sz="1200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개 클러스터, 은행과 Group </a:t>
            </a:r>
            <a:r>
              <a:rPr lang="en" sz="2400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B</a:t>
            </a:r>
            <a:r>
              <a:rPr lang="en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r>
              <a:rPr lang="en" sz="1200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분포</a:t>
            </a:r>
            <a:r>
              <a:rPr lang="en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endParaRPr>
              <a:solidFill>
                <a:schemeClr val="dk1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902" name="Google Shape;902;p38"/>
          <p:cNvSpPr txBox="1"/>
          <p:nvPr/>
        </p:nvSpPr>
        <p:spPr>
          <a:xfrm>
            <a:off x="4560381" y="1223290"/>
            <a:ext cx="9951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latin typeface="나눔스퀘어_ac Bold"/>
                <a:ea typeface="나눔스퀘어_ac Bold"/>
                <a:cs typeface="Roboto"/>
                <a:sym typeface="Roboto"/>
              </a:rPr>
              <a:t>Gruop B</a:t>
            </a:r>
            <a:endParaRPr sz="9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903" name="Google Shape;903;p38"/>
          <p:cNvSpPr txBox="1"/>
          <p:nvPr/>
        </p:nvSpPr>
        <p:spPr>
          <a:xfrm>
            <a:off x="8044195" y="3571095"/>
            <a:ext cx="865800" cy="155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latin typeface="나눔스퀘어_ac Bold"/>
                <a:ea typeface="나눔스퀘어_ac Bold"/>
                <a:cs typeface="Roboto"/>
                <a:sym typeface="Roboto"/>
              </a:rPr>
              <a:t>은행분포 </a:t>
            </a:r>
            <a:endParaRPr sz="9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pic>
        <p:nvPicPr>
          <p:cNvPr id="904" name="Google Shape;904;p3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11400" y="1310588"/>
            <a:ext cx="3614525" cy="2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38"/>
          <p:cNvSpPr/>
          <p:nvPr/>
        </p:nvSpPr>
        <p:spPr>
          <a:xfrm>
            <a:off x="711475" y="908675"/>
            <a:ext cx="36144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r>
              <a:rPr lang="en" sz="2200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3</a:t>
            </a:r>
            <a:r>
              <a:rPr lang="en" sz="1200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개 클러스터 ,은행과 Target </a:t>
            </a:r>
            <a:r>
              <a:rPr lang="en" sz="2100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B </a:t>
            </a:r>
            <a:r>
              <a:rPr lang="en" sz="1200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분포</a:t>
            </a:r>
            <a:endParaRPr sz="1200">
              <a:solidFill>
                <a:schemeClr val="dk1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906" name="Google Shape;906;p38"/>
          <p:cNvSpPr txBox="1"/>
          <p:nvPr/>
        </p:nvSpPr>
        <p:spPr>
          <a:xfrm>
            <a:off x="472652" y="1195155"/>
            <a:ext cx="9951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latin typeface="나눔스퀘어_ac Bold"/>
                <a:ea typeface="나눔스퀘어_ac Bold"/>
                <a:cs typeface="Roboto"/>
                <a:sym typeface="Roboto"/>
              </a:rPr>
              <a:t>Group B</a:t>
            </a:r>
            <a:endParaRPr sz="9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907" name="Google Shape;907;p38"/>
          <p:cNvSpPr txBox="1"/>
          <p:nvPr/>
        </p:nvSpPr>
        <p:spPr>
          <a:xfrm>
            <a:off x="3928695" y="3544586"/>
            <a:ext cx="865800" cy="155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latin typeface="나눔스퀘어_ac Bold"/>
                <a:ea typeface="나눔스퀘어_ac Bold"/>
                <a:cs typeface="Roboto"/>
                <a:sym typeface="Roboto"/>
              </a:rPr>
              <a:t>은행분포 </a:t>
            </a:r>
            <a:endParaRPr sz="9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16" name="Google Shape;905;p38"/>
          <p:cNvSpPr/>
          <p:nvPr/>
        </p:nvSpPr>
        <p:spPr>
          <a:xfrm>
            <a:off x="702624" y="908675"/>
            <a:ext cx="3547225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r>
              <a:rPr lang="en" sz="2400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3</a:t>
            </a:r>
            <a:r>
              <a:rPr lang="en" sz="1200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개 클러스터 ,은행과 Group </a:t>
            </a:r>
            <a:r>
              <a:rPr lang="en" sz="2400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B</a:t>
            </a:r>
            <a:r>
              <a:rPr lang="en" sz="2100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</a:t>
            </a:r>
            <a:r>
              <a:rPr lang="en" sz="1200" b="1">
                <a:solidFill>
                  <a:schemeClr val="dk1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분포</a:t>
            </a:r>
            <a:endParaRPr sz="1200" b="1">
              <a:solidFill>
                <a:schemeClr val="dk1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5875" y="4241849"/>
            <a:ext cx="6936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rgbClr val="ff0000"/>
                </a:solidFill>
                <a:latin typeface="나눔스퀘어_ac Bold"/>
                <a:ea typeface="나눔스퀘어_ac Bold"/>
              </a:rPr>
              <a:t>&lt;</a:t>
            </a:r>
            <a:endParaRPr lang="ko-KR" altLang="en-US" sz="4000" b="1">
              <a:solidFill>
                <a:srgbClr val="ff000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Google Shape;891;p37"/>
          <p:cNvSpPr/>
          <p:nvPr/>
        </p:nvSpPr>
        <p:spPr>
          <a:xfrm>
            <a:off x="1069117" y="3919649"/>
            <a:ext cx="2934901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Silhouette Method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18" name="Google Shape;889;p37"/>
          <p:cNvSpPr/>
          <p:nvPr/>
        </p:nvSpPr>
        <p:spPr>
          <a:xfrm>
            <a:off x="1071395" y="4339736"/>
            <a:ext cx="2934900" cy="5564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en" altLang="ko-KR" sz="2000" b="1">
                <a:latin typeface="나눔스퀘어_ac Bold"/>
                <a:ea typeface="나눔스퀘어_ac Bold"/>
              </a:rPr>
              <a:t>0.3947</a:t>
            </a:r>
            <a:endParaRPr lang="en" altLang="ko-KR" sz="2000" b="1">
              <a:latin typeface="나눔스퀘어_ac Bold"/>
              <a:ea typeface="나눔스퀘어_ac Bold"/>
            </a:endParaRPr>
          </a:p>
        </p:txBody>
      </p:sp>
      <p:sp>
        <p:nvSpPr>
          <p:cNvPr id="19" name="Google Shape;889;p37"/>
          <p:cNvSpPr/>
          <p:nvPr/>
        </p:nvSpPr>
        <p:spPr>
          <a:xfrm>
            <a:off x="5177649" y="4339736"/>
            <a:ext cx="2934900" cy="5564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lvl="0" algn="ctr">
              <a:defRPr/>
            </a:pPr>
            <a:r>
              <a:rPr lang="en" altLang="ko-KR" sz="2000" b="1">
                <a:latin typeface="나눔스퀘어_ac Bold"/>
                <a:ea typeface="나눔스퀘어_ac Bold"/>
              </a:rPr>
              <a:t>0.4393</a:t>
            </a:r>
            <a:endParaRPr lang="en" altLang="ko-KR" sz="2000" b="1">
              <a:latin typeface="나눔스퀘어_ac Bold"/>
              <a:ea typeface="나눔스퀘어_ac Bold"/>
            </a:endParaRPr>
          </a:p>
        </p:txBody>
      </p:sp>
      <p:sp>
        <p:nvSpPr>
          <p:cNvPr id="3" name="Google Shape;891;p37"/>
          <p:cNvSpPr/>
          <p:nvPr/>
        </p:nvSpPr>
        <p:spPr>
          <a:xfrm>
            <a:off x="5198767" y="3915934"/>
            <a:ext cx="2934901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Silhouette Method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908" name="직사각형 1"/>
          <p:cNvSpPr/>
          <p:nvPr/>
        </p:nvSpPr>
        <p:spPr>
          <a:xfrm>
            <a:off x="7475060" y="1436743"/>
            <a:ext cx="905653" cy="1192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" grpId="0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9"/>
          <p:cNvSpPr txBox="1">
            <a:spLocks noGrp="1"/>
          </p:cNvSpPr>
          <p:nvPr>
            <p:ph type="ctrTitle" idx="0"/>
          </p:nvPr>
        </p:nvSpPr>
        <p:spPr>
          <a:xfrm>
            <a:off x="1410600" y="253607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>
              <a:defRPr/>
            </a:pPr>
            <a:r>
              <a:rPr lang="en" altLang="ko-KR" b="1">
                <a:latin typeface="나눔스퀘어_ac Bold"/>
                <a:ea typeface="나눔스퀘어_ac Bold"/>
                <a:cs typeface="Roboto"/>
                <a:sym typeface="Roboto"/>
              </a:rPr>
              <a:t>3.3 데이터 처리방안 및 활용 : K-평균</a:t>
            </a: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918" name="Google Shape;918;p39"/>
          <p:cNvSpPr txBox="1"/>
          <p:nvPr/>
        </p:nvSpPr>
        <p:spPr>
          <a:xfrm>
            <a:off x="6292714" y="1025817"/>
            <a:ext cx="2771382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100">
                <a:latin typeface="나눔스퀘어_ac Bold"/>
                <a:ea typeface="나눔스퀘어_ac Bold"/>
                <a:cs typeface="Anaheim"/>
                <a:sym typeface="Anaheim"/>
              </a:rPr>
              <a:t>** 1에 가까운 값일수록 은행분포가 적음</a:t>
            </a:r>
            <a:endParaRPr sz="1100">
              <a:latin typeface="나눔스퀘어_ac Bold"/>
              <a:ea typeface="나눔스퀘어_ac Bold"/>
              <a:cs typeface="Anaheim"/>
              <a:sym typeface="Anaheim"/>
            </a:endParaRPr>
          </a:p>
        </p:txBody>
      </p:sp>
      <p:grpSp>
        <p:nvGrpSpPr>
          <p:cNvPr id="9" name="그룹 8"/>
          <p:cNvGrpSpPr>
            <a:grpSpLocks/>
          </p:cNvGrpSpPr>
          <p:nvPr/>
        </p:nvGrpSpPr>
        <p:grpSpPr>
          <a:xfrm rot="0">
            <a:off x="263490" y="1319926"/>
            <a:ext cx="4318035" cy="2793698"/>
            <a:chOff x="253965" y="1348502"/>
            <a:chExt cx="4374072" cy="2793698"/>
          </a:xfrm>
        </p:grpSpPr>
        <p:graphicFrame>
          <p:nvGraphicFramePr>
            <p:cNvPr id="921" name="Google Shape;921;p39"/>
            <p:cNvGraphicFramePr/>
            <p:nvPr/>
          </p:nvGraphicFramePr>
          <p:xfrm>
            <a:off x="253965" y="1348502"/>
            <a:ext cx="4374072" cy="2774878"/>
          </p:xfrm>
          <a:graphic>
            <a:graphicData uri="http://schemas.openxmlformats.org/drawingml/2006/table">
              <a:tbl>
                <a:tblPr>
                  <a:noFill/>
                  <a:tableStyleId>{FC905909-72B9-4AD7-B86C-83558DB1D13A}</a:tableStyleId>
                </a:tblPr>
                <a:tblGrid>
                  <a:gridCol w="906074"/>
                  <a:gridCol w="829478"/>
                  <a:gridCol w="878681"/>
                  <a:gridCol w="1703802"/>
                </a:tblGrid>
                <a:tr h="417036">
                  <a:tc>
                    <a:txBody>
                      <a:bodyPr vert="horz" lIns="91424" tIns="91424" rIns="91424" bIns="91424" anchor="t" anchorCtr="0"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endParaRPr sz="120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20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"/>
                          </a:rPr>
                          <a:t>Group </a:t>
                        </a:r>
                        <a:r>
                          <a:rPr lang="en" sz="1400" b="1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"/>
                          </a:rPr>
                          <a:t>A</a:t>
                        </a:r>
                        <a:endParaRPr sz="1400" b="1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20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</a:t>
                        </a:r>
                        <a:endParaRPr sz="120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20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특징</a:t>
                        </a:r>
                        <a:endParaRPr sz="120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</a:tr>
                <a:tr h="725546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1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  Cluster 1</a:t>
                        </a:r>
                        <a:endParaRPr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0.1831</a:t>
                        </a:r>
                        <a:endParaRPr sz="105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0.9397</a:t>
                        </a:r>
                        <a:endParaRPr sz="105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취약계층 노인: 적음</a:t>
                        </a:r>
                        <a:endParaRPr lang="en" sz="105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</a:t>
                        </a:r>
                        <a:r>
                          <a:rPr lang="ko-KR" altLang="en-US" sz="105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적음</a:t>
                        </a:r>
                        <a:endParaRPr sz="105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  <a:tr h="725546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1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2</a:t>
                        </a:r>
                        <a:endParaRPr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0.2135</a:t>
                        </a:r>
                        <a:endParaRPr sz="105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0.5805</a:t>
                        </a:r>
                        <a:endParaRPr sz="105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취약계층 노인: 비교적 많음</a:t>
                        </a:r>
                        <a:endParaRPr lang="en" sz="105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</a:t>
                        </a:r>
                        <a:r>
                          <a:rPr lang="ko-KR" altLang="en-US" sz="105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많음</a:t>
                        </a:r>
                        <a:endParaRPr sz="105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  <a:tr h="725546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1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3</a:t>
                        </a:r>
                        <a:endParaRPr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0.3926</a:t>
                        </a:r>
                        <a:endParaRPr sz="105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0.9395</a:t>
                        </a:r>
                        <a:endParaRPr sz="105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solidFill>
                              <a:schemeClr val="accent3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취약계층 노인: 많음</a:t>
                        </a:r>
                        <a:endParaRPr lang="en" sz="1050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50">
                            <a:solidFill>
                              <a:schemeClr val="accent3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</a:t>
                        </a:r>
                        <a:r>
                          <a:rPr lang="ko-KR" altLang="en-US" sz="1050">
                            <a:solidFill>
                              <a:schemeClr val="accent3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적음</a:t>
                        </a:r>
                        <a:endParaRPr sz="1050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</a:tbl>
            </a:graphicData>
          </a:graphic>
        </p:graphicFrame>
        <p:sp>
          <p:nvSpPr>
            <p:cNvPr id="922" name="Google Shape;922;p39"/>
            <p:cNvSpPr/>
            <p:nvPr/>
          </p:nvSpPr>
          <p:spPr>
            <a:xfrm>
              <a:off x="281983" y="3420253"/>
              <a:ext cx="4336405" cy="721947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8" name="Google Shape;918;p39"/>
          <p:cNvSpPr txBox="1"/>
          <p:nvPr/>
        </p:nvSpPr>
        <p:spPr>
          <a:xfrm>
            <a:off x="2316603" y="1025817"/>
            <a:ext cx="4635900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100">
                <a:latin typeface="나눔스퀘어_ac Bold"/>
                <a:ea typeface="나눔스퀘어_ac Bold"/>
                <a:cs typeface="Anaheim"/>
                <a:sym typeface="Anaheim"/>
              </a:rPr>
              <a:t>** 1에 가까운 값일수록 은행분포가 적음</a:t>
            </a:r>
            <a:endParaRPr sz="1100">
              <a:latin typeface="나눔스퀘어_ac Bold"/>
              <a:ea typeface="나눔스퀘어_ac Bold"/>
              <a:cs typeface="Anaheim"/>
              <a:sym typeface="Anaheim"/>
            </a:endParaRPr>
          </a:p>
        </p:txBody>
      </p:sp>
      <p:grpSp>
        <p:nvGrpSpPr>
          <p:cNvPr id="6" name="그룹 5"/>
          <p:cNvGrpSpPr>
            <a:grpSpLocks/>
          </p:cNvGrpSpPr>
          <p:nvPr/>
        </p:nvGrpSpPr>
        <p:grpSpPr>
          <a:xfrm rot="0">
            <a:off x="4678974" y="1319927"/>
            <a:ext cx="4244889" cy="3339553"/>
            <a:chOff x="4798759" y="1228256"/>
            <a:chExt cx="4244889" cy="3339553"/>
          </a:xfrm>
        </p:grpSpPr>
        <p:graphicFrame>
          <p:nvGraphicFramePr>
            <p:cNvPr id="13" name="Google Shape;981;p45"/>
            <p:cNvGraphicFramePr/>
            <p:nvPr/>
          </p:nvGraphicFramePr>
          <p:xfrm>
            <a:off x="4807365" y="1228256"/>
            <a:ext cx="4236283" cy="3302040"/>
          </p:xfrm>
          <a:graphic>
            <a:graphicData uri="http://schemas.openxmlformats.org/drawingml/2006/table">
              <a:tbl>
                <a:tblPr>
                  <a:noFill/>
                  <a:tableStyleId>{FC905909-72B9-4AD7-B86C-83558DB1D13A}</a:tableStyleId>
                </a:tblPr>
                <a:tblGrid>
                  <a:gridCol w="908474"/>
                  <a:gridCol w="960582"/>
                  <a:gridCol w="746102"/>
                  <a:gridCol w="1621125"/>
                </a:tblGrid>
                <a:tr h="369449">
                  <a:tc>
                    <a:txBody>
                      <a:bodyPr vert="horz" lIns="91424" tIns="91424" rIns="91424" bIns="91424" anchor="t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sz="140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Group </a:t>
                        </a:r>
                        <a:r>
                          <a:rPr lang="en" sz="1400" b="1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B</a:t>
                        </a:r>
                        <a:endParaRPr sz="1400" b="1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특징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</a:tr>
                <a:tr h="727410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1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0.2634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0.1509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잠재고객층: 비교적 적음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현저히 </a:t>
                        </a:r>
                        <a:r>
                          <a:rPr lang="ko-KR" altLang="en-US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많</a:t>
                        </a: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음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  <a:tr h="727410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2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0.2564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0.7042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잠재고객층: 비교적 적음 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비교적 </a:t>
                        </a:r>
                        <a:r>
                          <a:rPr lang="ko-KR" altLang="en-US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적</a:t>
                        </a: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음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  <a:tr h="727410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3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0.2052</a:t>
                        </a:r>
                        <a:endParaRPr sz="10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0.9471</a:t>
                        </a:r>
                        <a:endParaRPr sz="10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잠재고객층: 비교적 많음 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</a:t>
                        </a:r>
                        <a:r>
                          <a:rPr lang="ko-KR" altLang="en-US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적</a:t>
                        </a: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음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  <a:tr h="727410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4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0.3628</a:t>
                        </a:r>
                        <a:endParaRPr sz="10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0.9396</a:t>
                        </a:r>
                        <a:endParaRPr sz="10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잠재고객층: 많음 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</a:t>
                        </a:r>
                        <a:r>
                          <a:rPr lang="ko-KR" altLang="en-US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적</a:t>
                        </a: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음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</a:tbl>
            </a:graphicData>
          </a:graphic>
        </p:graphicFrame>
        <p:sp>
          <p:nvSpPr>
            <p:cNvPr id="12" name="Google Shape;922;p39"/>
            <p:cNvSpPr/>
            <p:nvPr/>
          </p:nvSpPr>
          <p:spPr>
            <a:xfrm>
              <a:off x="4798759" y="3823395"/>
              <a:ext cx="4242802" cy="744414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0"/>
          <p:cNvSpPr txBox="1">
            <a:spLocks noGrp="1"/>
          </p:cNvSpPr>
          <p:nvPr>
            <p:ph type="ctrTitle" idx="0"/>
          </p:nvPr>
        </p:nvSpPr>
        <p:spPr>
          <a:xfrm>
            <a:off x="1410600" y="353245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3.4 데이터 처리방안 및 활용: 의사결정나무</a:t>
            </a:r>
            <a:endParaRPr lang="en" b="1"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928" name="Google Shape;928;p40"/>
          <p:cNvSpPr/>
          <p:nvPr/>
        </p:nvSpPr>
        <p:spPr>
          <a:xfrm>
            <a:off x="1110168" y="1376116"/>
            <a:ext cx="6831300" cy="283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naheim"/>
              <a:buChar char="●"/>
              <a:defRPr/>
            </a:pPr>
            <a:r>
              <a:rPr lang="en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K-means를 사용하여 </a:t>
            </a:r>
            <a:r>
              <a:rPr lang="ko-KR" altLang="en-US" b="1" u="sng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타겟별 밀집지역이면서 은</a:t>
            </a:r>
            <a:r>
              <a:rPr lang="en" b="1" u="sng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행의 분포가 적은 Cluster를 1로</a:t>
            </a:r>
            <a:r>
              <a:rPr lang="en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, </a:t>
            </a:r>
            <a:br>
              <a:rPr lang="en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en" b="1" u="sng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나머지 지역을 0으로 </a:t>
            </a:r>
            <a:r>
              <a:rPr lang="ko-KR" altLang="en-US" b="1" u="sng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라벨링</a:t>
            </a:r>
            <a:r>
              <a:rPr lang="en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하여 지도학습인 </a:t>
            </a:r>
            <a:r>
              <a:rPr lang="en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의사결정나무의 Target 변수</a:t>
            </a:r>
            <a:r>
              <a:rPr lang="en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로 사용</a:t>
            </a:r>
            <a:endParaRPr lang="en" sz="1200">
              <a:solidFill>
                <a:schemeClr val="lt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" sz="1200">
              <a:solidFill>
                <a:schemeClr val="lt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naheim"/>
              <a:buChar char="●"/>
              <a:defRPr/>
            </a:pPr>
            <a:r>
              <a:rPr lang="en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Target별 변수들을 가진 데이터를 8 : 2로 </a:t>
            </a:r>
            <a:r>
              <a:rPr lang="en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train과 test 데이터로 분리</a:t>
            </a:r>
            <a:r>
              <a:rPr lang="en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하고 train 데이터를 </a:t>
            </a:r>
            <a:r>
              <a:rPr lang="ko-KR" altLang="en-US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통해</a:t>
            </a:r>
            <a:endParaRPr lang="ko-KR" altLang="en-US" sz="1200">
              <a:solidFill>
                <a:schemeClr val="lt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defRPr/>
            </a:pPr>
            <a:r>
              <a:rPr lang="en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       모형을 만들고 test 데이터를 통해 </a:t>
            </a:r>
            <a:r>
              <a:rPr lang="en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모형의 정확도를 계산</a:t>
            </a:r>
            <a:endParaRPr lang="en" sz="1200" b="1">
              <a:solidFill>
                <a:schemeClr val="lt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1524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defRPr/>
            </a:pPr>
            <a:endParaRPr lang="en" sz="1200">
              <a:solidFill>
                <a:schemeClr val="lt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Clr>
                <a:schemeClr val="lt1"/>
              </a:buClr>
              <a:buSzPct val="25000"/>
              <a:buFont typeface="Anaheim"/>
              <a:buChar char="●"/>
              <a:defRPr/>
            </a:pPr>
            <a:r>
              <a:rPr lang="ko-KR" altLang="en-US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의사결정나무의 결과를 통해 </a:t>
            </a:r>
            <a:r>
              <a:rPr lang="ko-KR" altLang="en-US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서울과 비슷한 특성을 가진 대도시들의 경우</a:t>
            </a:r>
            <a:r>
              <a:rPr lang="en-US" altLang="ko-KR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, </a:t>
            </a:r>
            <a:r>
              <a:rPr lang="en-US" altLang="ko-KR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target </a:t>
            </a:r>
            <a:r>
              <a:rPr lang="ko-KR" altLang="en-US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별로 어떠한 변수가 어떠한 수치를 보일 때</a:t>
            </a:r>
            <a:r>
              <a:rPr lang="en-US" altLang="ko-KR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, </a:t>
            </a:r>
            <a:r>
              <a:rPr lang="ko-KR" altLang="en-US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프로젝트의 목표인 노년층 비대면 금융 교육 서비스의 </a:t>
            </a:r>
            <a:r>
              <a:rPr lang="ko-KR" altLang="en-US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우선지역일 가능성이 높은 지역일지 판단하는 근거로 사용</a:t>
            </a:r>
            <a:endParaRPr lang="ko-KR" altLang="en-US" sz="1200" b="1">
              <a:solidFill>
                <a:schemeClr val="lt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929" name="Google Shape;929;p40"/>
          <p:cNvSpPr/>
          <p:nvPr/>
        </p:nvSpPr>
        <p:spPr>
          <a:xfrm>
            <a:off x="855918" y="1215016"/>
            <a:ext cx="4234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의사결정나무</a:t>
            </a:r>
            <a:endParaRPr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표지판이(가) 표시된 사진&#10;&#10;자동 생성된 설명">
            <a:extLst>
              <a:ext uri="{FF2B5EF4-FFF2-40B4-BE49-F238E27FC236}">
                <a16:creationId xmlns:a16="http://schemas.microsoft.com/office/drawing/2014/main" xmlns="" id="{5C78654C-BB1E-4A0E-B853-79A4A7450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90" y="1155957"/>
            <a:ext cx="6703565" cy="3241470"/>
          </a:xfrm>
          <a:prstGeom prst="rect">
            <a:avLst/>
          </a:prstGeom>
        </p:spPr>
      </p:pic>
      <p:sp>
        <p:nvSpPr>
          <p:cNvPr id="934" name="Google Shape;934;p41"/>
          <p:cNvSpPr txBox="1">
            <a:spLocks noGrp="1"/>
          </p:cNvSpPr>
          <p:nvPr>
            <p:ph type="ctrTitle"/>
          </p:nvPr>
        </p:nvSpPr>
        <p:spPr>
          <a:xfrm>
            <a:off x="1410599" y="316300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3.4 데이터 처리방안 및 활용: 의사결정나무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935" name="Google Shape;935;p41"/>
          <p:cNvSpPr/>
          <p:nvPr/>
        </p:nvSpPr>
        <p:spPr>
          <a:xfrm>
            <a:off x="1130861" y="913598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노인 사회취약계층</a:t>
            </a:r>
            <a:r>
              <a:rPr lang="en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 Cluster 3 DT</a:t>
            </a:r>
            <a:endParaRPr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pic>
        <p:nvPicPr>
          <p:cNvPr id="936" name="Google Shape;9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490" y="4289033"/>
            <a:ext cx="6703565" cy="4277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모서리가 둥근 직사각형 3"/>
          <p:cNvSpPr/>
          <p:nvPr/>
        </p:nvSpPr>
        <p:spPr>
          <a:xfrm>
            <a:off x="6419273" y="3583709"/>
            <a:ext cx="1173018" cy="6373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xmlns="" id="{4D63D1C6-093D-4E21-8ABF-E303AB8A3501}"/>
              </a:ext>
            </a:extLst>
          </p:cNvPr>
          <p:cNvSpPr/>
          <p:nvPr/>
        </p:nvSpPr>
        <p:spPr>
          <a:xfrm>
            <a:off x="3769000" y="1286811"/>
            <a:ext cx="1709966" cy="139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xmlns="" id="{F31D2780-69E6-4E0E-9084-670E79807EFC}"/>
              </a:ext>
            </a:extLst>
          </p:cNvPr>
          <p:cNvSpPr/>
          <p:nvPr/>
        </p:nvSpPr>
        <p:spPr>
          <a:xfrm>
            <a:off x="5139690" y="2563295"/>
            <a:ext cx="1495426" cy="139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FE6CA2C-2D4C-4FF7-A777-E35F1B5DC2C8}"/>
              </a:ext>
            </a:extLst>
          </p:cNvPr>
          <p:cNvCxnSpPr>
            <a:cxnSpLocks/>
          </p:cNvCxnSpPr>
          <p:nvPr/>
        </p:nvCxnSpPr>
        <p:spPr>
          <a:xfrm>
            <a:off x="5486461" y="2223247"/>
            <a:ext cx="4070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>
            <a:spLocks noGrp="1"/>
          </p:cNvSpPr>
          <p:nvPr>
            <p:ph type="body" idx="1"/>
          </p:nvPr>
        </p:nvSpPr>
        <p:spPr>
          <a:xfrm>
            <a:off x="563729" y="1263399"/>
            <a:ext cx="3608162" cy="333912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mpact"/>
              <a:buAutoNum type="arabicPeriod"/>
            </a:pPr>
            <a:r>
              <a:rPr lang="en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분석 배경 및 목적</a:t>
            </a:r>
            <a:endParaRPr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mpact"/>
              <a:buAutoNum type="arabicPeriod"/>
            </a:pPr>
            <a:r>
              <a:rPr lang="en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활용데이터 소개 및 타겟 정의</a:t>
            </a:r>
            <a:endParaRPr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mpact"/>
              <a:buAutoNum type="arabicPeriod"/>
            </a:pPr>
            <a:r>
              <a:rPr lang="en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데이터 처리방안 및 활용기법</a:t>
            </a:r>
            <a:endParaRPr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lphaLcPeriod"/>
            </a:pPr>
            <a:r>
              <a:rPr lang="en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K-평균 (K-Means)</a:t>
            </a:r>
            <a:endParaRPr sz="13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lphaLcPeriod"/>
            </a:pPr>
            <a:r>
              <a:rPr lang="en" sz="13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의사결정나무 (Decision Tree)</a:t>
            </a:r>
            <a:endParaRPr sz="13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mpact"/>
              <a:buAutoNum type="arabicPeriod"/>
            </a:pPr>
            <a:r>
              <a:rPr lang="en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분석결과</a:t>
            </a:r>
            <a:endParaRPr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mpact"/>
              <a:buAutoNum type="arabicPeriod"/>
            </a:pPr>
            <a:r>
              <a:rPr lang="en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서비스 활용방안</a:t>
            </a:r>
            <a:endParaRPr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mpact"/>
              <a:buAutoNum type="arabicPeriod"/>
            </a:pPr>
            <a:r>
              <a:rPr lang="en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기대효과 및 한계점</a:t>
            </a:r>
            <a:endParaRPr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mpact"/>
              <a:buAutoNum type="arabicPeriod"/>
            </a:pPr>
            <a:r>
              <a:rPr lang="en" sz="1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참고문헌</a:t>
            </a:r>
            <a:endParaRPr sz="14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419" name="Google Shape;419;p24"/>
          <p:cNvSpPr txBox="1">
            <a:spLocks noGrp="1"/>
          </p:cNvSpPr>
          <p:nvPr>
            <p:ph type="ctrTitle"/>
          </p:nvPr>
        </p:nvSpPr>
        <p:spPr>
          <a:xfrm>
            <a:off x="1410600" y="348627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Roboto Black"/>
                <a:sym typeface="Roboto Black"/>
              </a:rPr>
              <a:t>TABLE OF </a:t>
            </a:r>
            <a:r>
              <a:rPr lang="en" sz="2500" dirty="0">
                <a:solidFill>
                  <a:schemeClr val="dk2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Roboto Black"/>
                <a:sym typeface="Roboto Black"/>
              </a:rPr>
              <a:t>CONTENTS </a:t>
            </a:r>
            <a:endParaRPr sz="25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Roboto Black"/>
              <a:sym typeface="Roboto Black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5930550" y="1878158"/>
            <a:ext cx="2219700" cy="1962900"/>
          </a:xfrm>
          <a:prstGeom prst="roundRect">
            <a:avLst>
              <a:gd name="adj" fmla="val 1472"/>
            </a:avLst>
          </a:prstGeom>
          <a:solidFill>
            <a:srgbClr val="A4D8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4"/>
          <p:cNvGrpSpPr/>
          <p:nvPr/>
        </p:nvGrpSpPr>
        <p:grpSpPr>
          <a:xfrm>
            <a:off x="5865874" y="1661056"/>
            <a:ext cx="2219616" cy="2109283"/>
            <a:chOff x="4741999" y="986350"/>
            <a:chExt cx="3029365" cy="2547136"/>
          </a:xfrm>
        </p:grpSpPr>
        <p:sp>
          <p:nvSpPr>
            <p:cNvPr id="422" name="Google Shape;422;p24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4"/>
          <p:cNvSpPr/>
          <p:nvPr/>
        </p:nvSpPr>
        <p:spPr>
          <a:xfrm>
            <a:off x="6613342" y="1879291"/>
            <a:ext cx="909607" cy="28833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4"/>
          <p:cNvGrpSpPr/>
          <p:nvPr/>
        </p:nvGrpSpPr>
        <p:grpSpPr>
          <a:xfrm>
            <a:off x="4826849" y="2966464"/>
            <a:ext cx="942969" cy="324199"/>
            <a:chOff x="3551493" y="2562740"/>
            <a:chExt cx="1286978" cy="391497"/>
          </a:xfrm>
        </p:grpSpPr>
        <p:sp>
          <p:nvSpPr>
            <p:cNvPr id="439" name="Google Shape;439;p24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4"/>
          <p:cNvGrpSpPr/>
          <p:nvPr/>
        </p:nvGrpSpPr>
        <p:grpSpPr>
          <a:xfrm>
            <a:off x="6449275" y="4023778"/>
            <a:ext cx="148816" cy="341310"/>
            <a:chOff x="7764635" y="2404362"/>
            <a:chExt cx="353565" cy="717489"/>
          </a:xfrm>
        </p:grpSpPr>
        <p:sp>
          <p:nvSpPr>
            <p:cNvPr id="446" name="Google Shape;446;p24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4"/>
          <p:cNvSpPr/>
          <p:nvPr/>
        </p:nvSpPr>
        <p:spPr>
          <a:xfrm>
            <a:off x="5578810" y="1526299"/>
            <a:ext cx="174644" cy="500807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4"/>
          <p:cNvSpPr/>
          <p:nvPr/>
        </p:nvSpPr>
        <p:spPr>
          <a:xfrm>
            <a:off x="5476012" y="1810998"/>
            <a:ext cx="105693" cy="302613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4"/>
          <p:cNvGrpSpPr/>
          <p:nvPr/>
        </p:nvGrpSpPr>
        <p:grpSpPr>
          <a:xfrm>
            <a:off x="8138796" y="3527438"/>
            <a:ext cx="569841" cy="1105001"/>
            <a:chOff x="7825967" y="3240163"/>
            <a:chExt cx="777728" cy="1334382"/>
          </a:xfrm>
        </p:grpSpPr>
        <p:sp>
          <p:nvSpPr>
            <p:cNvPr id="451" name="Google Shape;451;p24"/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4"/>
          <p:cNvSpPr/>
          <p:nvPr/>
        </p:nvSpPr>
        <p:spPr>
          <a:xfrm>
            <a:off x="4791917" y="4618280"/>
            <a:ext cx="4365902" cy="4215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24"/>
          <p:cNvGrpSpPr/>
          <p:nvPr/>
        </p:nvGrpSpPr>
        <p:grpSpPr>
          <a:xfrm>
            <a:off x="5103629" y="3978878"/>
            <a:ext cx="422740" cy="640396"/>
            <a:chOff x="3429656" y="3785314"/>
            <a:chExt cx="576962" cy="773332"/>
          </a:xfrm>
        </p:grpSpPr>
        <p:sp>
          <p:nvSpPr>
            <p:cNvPr id="459" name="Google Shape;459;p24"/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24"/>
          <p:cNvSpPr/>
          <p:nvPr/>
        </p:nvSpPr>
        <p:spPr>
          <a:xfrm>
            <a:off x="6797883" y="2386537"/>
            <a:ext cx="15751" cy="17658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4"/>
          <p:cNvSpPr/>
          <p:nvPr/>
        </p:nvSpPr>
        <p:spPr>
          <a:xfrm>
            <a:off x="7431126" y="2658665"/>
            <a:ext cx="15783" cy="17839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7315953" y="3953328"/>
            <a:ext cx="50596" cy="12934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7492104" y="3953328"/>
            <a:ext cx="50725" cy="12934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7668384" y="3953328"/>
            <a:ext cx="50757" cy="12934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4"/>
          <p:cNvSpPr/>
          <p:nvPr/>
        </p:nvSpPr>
        <p:spPr>
          <a:xfrm>
            <a:off x="7844695" y="3953328"/>
            <a:ext cx="50757" cy="12934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>
            <a:off x="7429005" y="3350503"/>
            <a:ext cx="17905" cy="19365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>
            <a:off x="6823257" y="3049052"/>
            <a:ext cx="1182174" cy="1210615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>
            <a:off x="7638200" y="3307922"/>
            <a:ext cx="17873" cy="19547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24"/>
          <p:cNvGrpSpPr/>
          <p:nvPr/>
        </p:nvGrpSpPr>
        <p:grpSpPr>
          <a:xfrm>
            <a:off x="6873817" y="3123447"/>
            <a:ext cx="1031415" cy="1065059"/>
            <a:chOff x="6117656" y="2752309"/>
            <a:chExt cx="1407691" cy="1286147"/>
          </a:xfrm>
        </p:grpSpPr>
        <p:sp>
          <p:nvSpPr>
            <p:cNvPr id="475" name="Google Shape;475;p24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4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4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4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24"/>
          <p:cNvGrpSpPr/>
          <p:nvPr/>
        </p:nvGrpSpPr>
        <p:grpSpPr>
          <a:xfrm>
            <a:off x="5111576" y="2230109"/>
            <a:ext cx="948527" cy="488225"/>
            <a:chOff x="3940094" y="1807838"/>
            <a:chExt cx="1294564" cy="589573"/>
          </a:xfrm>
        </p:grpSpPr>
        <p:grpSp>
          <p:nvGrpSpPr>
            <p:cNvPr id="494" name="Google Shape;494;p24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495" name="Google Shape;495;p24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4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1B8D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7" name="Google Shape;497;p24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4"/>
          <p:cNvGrpSpPr/>
          <p:nvPr/>
        </p:nvGrpSpPr>
        <p:grpSpPr>
          <a:xfrm>
            <a:off x="6762950" y="1941574"/>
            <a:ext cx="663831" cy="113170"/>
            <a:chOff x="5966342" y="1378202"/>
            <a:chExt cx="906007" cy="136663"/>
          </a:xfrm>
        </p:grpSpPr>
        <p:sp>
          <p:nvSpPr>
            <p:cNvPr id="504" name="Google Shape;504;p24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24"/>
          <p:cNvGrpSpPr/>
          <p:nvPr/>
        </p:nvGrpSpPr>
        <p:grpSpPr>
          <a:xfrm>
            <a:off x="8117086" y="3087446"/>
            <a:ext cx="364014" cy="391356"/>
            <a:chOff x="7814487" y="2708836"/>
            <a:chExt cx="496812" cy="472595"/>
          </a:xfrm>
        </p:grpSpPr>
        <p:sp>
          <p:nvSpPr>
            <p:cNvPr id="509" name="Google Shape;509;p24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24"/>
          <p:cNvGrpSpPr/>
          <p:nvPr/>
        </p:nvGrpSpPr>
        <p:grpSpPr>
          <a:xfrm>
            <a:off x="7895548" y="1985540"/>
            <a:ext cx="813098" cy="830441"/>
            <a:chOff x="7739700" y="1512500"/>
            <a:chExt cx="1109728" cy="1002828"/>
          </a:xfrm>
        </p:grpSpPr>
        <p:sp>
          <p:nvSpPr>
            <p:cNvPr id="512" name="Google Shape;512;p24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3" name="Google Shape;513;p24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514" name="Google Shape;514;p24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4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4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4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A4D8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4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53A7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4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A4D8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4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4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4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4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4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4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4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A4D8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0" name="Google Shape;530;p24"/>
          <p:cNvGrpSpPr/>
          <p:nvPr/>
        </p:nvGrpSpPr>
        <p:grpSpPr>
          <a:xfrm flipH="1">
            <a:off x="6925337" y="2315906"/>
            <a:ext cx="1114201" cy="2296749"/>
            <a:chOff x="-823767" y="1667843"/>
            <a:chExt cx="1580203" cy="2881743"/>
          </a:xfrm>
        </p:grpSpPr>
        <p:sp>
          <p:nvSpPr>
            <p:cNvPr id="531" name="Google Shape;531;p24"/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53A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4"/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4"/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24"/>
          <p:cNvGrpSpPr/>
          <p:nvPr/>
        </p:nvGrpSpPr>
        <p:grpSpPr>
          <a:xfrm>
            <a:off x="5440639" y="3378921"/>
            <a:ext cx="1157169" cy="555898"/>
            <a:chOff x="4161633" y="3060816"/>
            <a:chExt cx="1579322" cy="671293"/>
          </a:xfrm>
        </p:grpSpPr>
        <p:sp>
          <p:nvSpPr>
            <p:cNvPr id="682" name="Google Shape;682;p24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4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24"/>
          <p:cNvSpPr/>
          <p:nvPr/>
        </p:nvSpPr>
        <p:spPr>
          <a:xfrm rot="-5400000">
            <a:off x="7534376" y="2480093"/>
            <a:ext cx="57000" cy="117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4"/>
          <p:cNvSpPr/>
          <p:nvPr/>
        </p:nvSpPr>
        <p:spPr>
          <a:xfrm>
            <a:off x="6469950" y="2641006"/>
            <a:ext cx="15751" cy="17658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4"/>
          <p:cNvSpPr/>
          <p:nvPr/>
        </p:nvSpPr>
        <p:spPr>
          <a:xfrm>
            <a:off x="7809505" y="2386537"/>
            <a:ext cx="15751" cy="17658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4"/>
          <p:cNvSpPr/>
          <p:nvPr/>
        </p:nvSpPr>
        <p:spPr>
          <a:xfrm>
            <a:off x="5391932" y="3445672"/>
            <a:ext cx="1157135" cy="533379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71B8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4"/>
          <p:cNvSpPr/>
          <p:nvPr/>
        </p:nvSpPr>
        <p:spPr>
          <a:xfrm>
            <a:off x="4938467" y="3128670"/>
            <a:ext cx="909607" cy="28833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4"/>
          <p:cNvSpPr/>
          <p:nvPr/>
        </p:nvSpPr>
        <p:spPr>
          <a:xfrm>
            <a:off x="6585550" y="1854057"/>
            <a:ext cx="909607" cy="28833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표지판이(가) 표시된 사진&#10;&#10;자동 생성된 설명">
            <a:extLst>
              <a:ext uri="{FF2B5EF4-FFF2-40B4-BE49-F238E27FC236}">
                <a16:creationId xmlns:a16="http://schemas.microsoft.com/office/drawing/2014/main" xmlns="" id="{1BB255E7-FABB-4E07-A9E1-8862190F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287" y="1027359"/>
            <a:ext cx="7013400" cy="3411914"/>
          </a:xfrm>
          <a:prstGeom prst="rect">
            <a:avLst/>
          </a:prstGeom>
        </p:spPr>
      </p:pic>
      <p:sp>
        <p:nvSpPr>
          <p:cNvPr id="942" name="Google Shape;942;p42"/>
          <p:cNvSpPr txBox="1">
            <a:spLocks noGrp="1"/>
          </p:cNvSpPr>
          <p:nvPr>
            <p:ph type="ctrTitle"/>
          </p:nvPr>
        </p:nvSpPr>
        <p:spPr>
          <a:xfrm>
            <a:off x="1365350" y="287456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3.4 데이터 처리방안 및 활용: 의사결정나무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43" name="Google Shape;9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288" y="4389293"/>
            <a:ext cx="7013399" cy="392099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42"/>
          <p:cNvSpPr/>
          <p:nvPr/>
        </p:nvSpPr>
        <p:spPr>
          <a:xfrm>
            <a:off x="1029287" y="825075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잠재고객 노년층</a:t>
            </a:r>
            <a:r>
              <a:rPr lang="en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 Cluster 4 DT</a:t>
            </a:r>
            <a:endParaRPr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431635" y="3500581"/>
            <a:ext cx="1893455" cy="7019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xmlns="" id="{3B056FBC-CC4A-42E2-8D54-BE3F0A64D6CF}"/>
              </a:ext>
            </a:extLst>
          </p:cNvPr>
          <p:cNvSpPr/>
          <p:nvPr/>
        </p:nvSpPr>
        <p:spPr>
          <a:xfrm>
            <a:off x="3997600" y="1147483"/>
            <a:ext cx="1709966" cy="1707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xmlns="" id="{A7A752D7-13F2-4285-AF2F-EAAD0F7DBC13}"/>
              </a:ext>
            </a:extLst>
          </p:cNvPr>
          <p:cNvSpPr/>
          <p:nvPr/>
        </p:nvSpPr>
        <p:spPr>
          <a:xfrm>
            <a:off x="2862034" y="2324100"/>
            <a:ext cx="1709966" cy="1562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E11BE616-9979-4F89-83F2-AD38EB53C106}"/>
              </a:ext>
            </a:extLst>
          </p:cNvPr>
          <p:cNvCxnSpPr>
            <a:cxnSpLocks/>
          </p:cNvCxnSpPr>
          <p:nvPr/>
        </p:nvCxnSpPr>
        <p:spPr>
          <a:xfrm>
            <a:off x="3627188" y="2127997"/>
            <a:ext cx="40701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3"/>
          <p:cNvSpPr txBox="1">
            <a:spLocks noGrp="1"/>
          </p:cNvSpPr>
          <p:nvPr>
            <p:ph type="ctrTitle" idx="0"/>
          </p:nvPr>
        </p:nvSpPr>
        <p:spPr>
          <a:xfrm>
            <a:off x="1410600" y="353245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3.4 데이터 처리방안 및 활용: 의사결정나무</a:t>
            </a:r>
            <a:endParaRPr lang="en" b="1"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나눔스퀘어_ac Bold"/>
              <a:ea typeface="나눔스퀘어_ac Bold"/>
            </a:endParaRPr>
          </a:p>
        </p:txBody>
      </p:sp>
      <p:sp>
        <p:nvSpPr>
          <p:cNvPr id="951" name="Google Shape;951;p43"/>
          <p:cNvSpPr/>
          <p:nvPr/>
        </p:nvSpPr>
        <p:spPr>
          <a:xfrm>
            <a:off x="1239477" y="1452506"/>
            <a:ext cx="6831300" cy="2861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endParaRPr lang="en"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endParaRPr lang="en"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endParaRPr lang="en"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노인 사회취약계층의 </a:t>
            </a: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경우 행정동별 </a:t>
            </a:r>
            <a:r>
              <a:rPr lang="en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요양기관정원의 수치가 0.621보다 </a:t>
            </a:r>
            <a:r>
              <a:rPr lang="ko-KR" altLang="en-US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크고</a:t>
            </a:r>
            <a: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b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행정동별 </a:t>
            </a:r>
            <a:r>
              <a:rPr lang="ko-KR" altLang="en-US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은행분포가 </a:t>
            </a:r>
            <a:r>
              <a:rPr lang="en-US" altLang="ko-KR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0.653</a:t>
            </a:r>
            <a:r>
              <a:rPr lang="ko-KR" altLang="en-US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보다 작은 지역</a:t>
            </a:r>
            <a:b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ko-KR" altLang="en-US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즉</a:t>
            </a:r>
            <a:r>
              <a:rPr lang="en-US" altLang="ko-KR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,</a:t>
            </a:r>
            <a:r>
              <a:rPr lang="ko-KR" altLang="en-US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en" b="1" u="sng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요양기관 정원이 많</a:t>
            </a:r>
            <a:r>
              <a:rPr lang="ko-KR" altLang="en-US" b="1" u="sng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고 은행 분포가 적은 지역</a:t>
            </a:r>
            <a:r>
              <a:rPr lang="ko-KR" altLang="en-US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이 </a:t>
            </a: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교육 우선지역 일 것</a:t>
            </a:r>
            <a:endParaRPr lang="en"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잠재 고객층의 경우 행정동별 </a:t>
            </a:r>
            <a:r>
              <a:rPr lang="en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은행합계가 0.217보다 작고</a:t>
            </a: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행정동별 </a:t>
            </a:r>
            <a:r>
              <a:rPr lang="en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연금평균이 </a:t>
            </a:r>
            <a:br>
              <a:rPr lang="ko-KR" altLang="en-US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en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0.825보다 큰 </a:t>
            </a:r>
            <a:r>
              <a:rPr lang="en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지역</a:t>
            </a:r>
            <a:r>
              <a:rPr lang="ko-KR" altLang="en-US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br>
              <a:rPr lang="ko-KR" altLang="en-US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ko-KR" altLang="en-US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즉</a:t>
            </a:r>
            <a:r>
              <a:rPr lang="en-US" altLang="ko-KR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,</a:t>
            </a:r>
            <a:r>
              <a:rPr lang="ko-KR" altLang="en-US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ko-KR" altLang="en-US" b="1" u="sng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은행분포가 적고 평균 연금 수령액이 큰 지역</a:t>
            </a:r>
            <a:r>
              <a:rPr lang="ko-KR" altLang="en-US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이 </a:t>
            </a:r>
            <a:r>
              <a:rPr lang="en" sz="1200" b="1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교육 우선지역 </a:t>
            </a:r>
            <a:r>
              <a:rPr lang="en" sz="1200">
                <a:solidFill>
                  <a:schemeClr val="lt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일 것</a:t>
            </a:r>
            <a:endParaRPr lang="en" sz="1200">
              <a:solidFill>
                <a:schemeClr val="lt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하지만, Target A와 Target B의 우선지역 모두 엔트로피가  0.923, 0.983으로 꽤</a:t>
            </a:r>
            <a:b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큰 값을 </a:t>
            </a:r>
            <a: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보이고 정확도가 </a:t>
            </a:r>
            <a:r>
              <a:rPr lang="en-US" altLang="ko-KR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90%</a:t>
            </a:r>
            <a: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보다 낮음</a:t>
            </a:r>
            <a:b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ko-KR" altLang="en-US" b="1" u="sng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더 정확한</a:t>
            </a:r>
            <a:r>
              <a:rPr lang="en" b="1" u="sng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우선지역 파악을 위해서는 추가적인 정보 필요</a:t>
            </a:r>
            <a:endParaRPr lang="en" b="1" u="sng">
              <a:solidFill>
                <a:srgbClr val="002060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endParaRPr lang="en" altLang="ko-KR"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endParaRPr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952" name="Google Shape;952;p43"/>
          <p:cNvSpPr/>
          <p:nvPr/>
        </p:nvSpPr>
        <p:spPr>
          <a:xfrm>
            <a:off x="1084992" y="1291406"/>
            <a:ext cx="27324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결과</a:t>
            </a:r>
            <a:endParaRPr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4"/>
          <p:cNvSpPr txBox="1">
            <a:spLocks noGrp="1"/>
          </p:cNvSpPr>
          <p:nvPr>
            <p:ph type="ctrTitle" idx="0"/>
          </p:nvPr>
        </p:nvSpPr>
        <p:spPr>
          <a:xfrm>
            <a:off x="1391550" y="224802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4. 분석결과</a:t>
            </a: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graphicFrame>
        <p:nvGraphicFramePr>
          <p:cNvPr id="961" name="Google Shape;961;p44"/>
          <p:cNvGraphicFramePr/>
          <p:nvPr/>
        </p:nvGraphicFramePr>
        <p:xfrm>
          <a:off x="4184011" y="1361413"/>
          <a:ext cx="4756600" cy="3072225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998100"/>
                <a:gridCol w="913725"/>
                <a:gridCol w="967925"/>
                <a:gridCol w="1876850"/>
              </a:tblGrid>
              <a:tr h="518575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Group</a:t>
                      </a:r>
                      <a:r>
                        <a:rPr lang="en" sz="1500" b="1" baseline="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500" b="1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A</a:t>
                      </a:r>
                      <a:endParaRPr sz="1500" b="1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은행</a:t>
                      </a:r>
                      <a:endParaRPr sz="15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특징</a:t>
                      </a:r>
                      <a:endParaRPr sz="15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lt2"/>
                    </a:solidFill>
                  </a:tcPr>
                </a:tc>
              </a:tr>
              <a:tr h="810725"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  Cluster 1</a:t>
                      </a:r>
                      <a:endParaRPr sz="12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0.1831</a:t>
                      </a:r>
                      <a:endParaRPr sz="1100"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0.9397</a:t>
                      </a:r>
                      <a:endParaRPr sz="1100"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취약계층 노인: 적음</a:t>
                      </a:r>
                      <a:endParaRPr lang="en"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은행분포: </a:t>
                      </a:r>
                      <a:r>
                        <a:rPr lang="ko-KR" altLang="en-US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적음</a:t>
                      </a:r>
                      <a:endParaRPr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810725"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Cluster 2</a:t>
                      </a:r>
                      <a:endParaRPr sz="12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0.2135</a:t>
                      </a:r>
                      <a:endParaRPr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0.5805</a:t>
                      </a:r>
                      <a:endParaRPr sz="1100"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취약계층 노인: 비교적 많음</a:t>
                      </a:r>
                      <a:endParaRPr lang="en"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은행분포: </a:t>
                      </a:r>
                      <a:r>
                        <a:rPr lang="ko-KR" altLang="en-US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많음</a:t>
                      </a:r>
                      <a:endParaRPr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810725"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Cluster 3</a:t>
                      </a:r>
                      <a:endParaRPr sz="12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0.3926</a:t>
                      </a:r>
                      <a:endParaRPr sz="1100"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0.9395</a:t>
                      </a:r>
                      <a:endParaRPr sz="1100"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취약계층 노인: 많음</a:t>
                      </a:r>
                      <a:endParaRPr lang="en" sz="1100">
                        <a:solidFill>
                          <a:schemeClr val="accent3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은행분포: </a:t>
                      </a:r>
                      <a:r>
                        <a:rPr lang="ko-KR" altLang="en-US" sz="1100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rPr>
                        <a:t>적음</a:t>
                      </a:r>
                      <a:endParaRPr sz="1100">
                        <a:solidFill>
                          <a:schemeClr val="accent3"/>
                        </a:solidFill>
                        <a:latin typeface="나눔스퀘어_ac Bold"/>
                        <a:ea typeface="나눔스퀘어_ac Bold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</a:tbl>
          </a:graphicData>
        </a:graphic>
      </p:graphicFrame>
      <p:sp>
        <p:nvSpPr>
          <p:cNvPr id="962" name="Google Shape;962;p44"/>
          <p:cNvSpPr/>
          <p:nvPr/>
        </p:nvSpPr>
        <p:spPr>
          <a:xfrm>
            <a:off x="4184111" y="3619275"/>
            <a:ext cx="4756500" cy="7785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63" name="Google Shape;963;p44"/>
          <p:cNvSpPr txBox="1"/>
          <p:nvPr/>
        </p:nvSpPr>
        <p:spPr>
          <a:xfrm>
            <a:off x="6195257" y="1071974"/>
            <a:ext cx="2823382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100">
                <a:latin typeface="나눔스퀘어_ac Bold"/>
                <a:ea typeface="나눔스퀘어_ac Bold"/>
                <a:cs typeface="Anaheim"/>
                <a:sym typeface="Anaheim"/>
              </a:rPr>
              <a:t>** 1에 가까운 값일수록 은행분포가 적음</a:t>
            </a:r>
            <a:endParaRPr sz="1100">
              <a:latin typeface="나눔스퀘어_ac Bold"/>
              <a:ea typeface="나눔스퀘어_ac Bold"/>
              <a:cs typeface="Anaheim"/>
              <a:sym typeface="Anaheim"/>
            </a:endParaRPr>
          </a:p>
        </p:txBody>
      </p:sp>
      <p:pic>
        <p:nvPicPr>
          <p:cNvPr id="972" name="Google Shape;972;p44"/>
          <p:cNvPicPr/>
          <p:nvPr/>
        </p:nvPicPr>
        <p:blipFill rotWithShape="1">
          <a:blip r:embed="rId3">
            <a:alphaModFix/>
          </a:blip>
          <a:srcRect l="7170" t="7460" r="9780" b="9890"/>
          <a:stretch>
            <a:fillRect/>
          </a:stretch>
        </p:blipFill>
        <p:spPr>
          <a:xfrm>
            <a:off x="277091" y="1361413"/>
            <a:ext cx="3649691" cy="293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6819" y="864200"/>
            <a:ext cx="3970151" cy="396279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44"/>
          <p:cNvSpPr/>
          <p:nvPr/>
        </p:nvSpPr>
        <p:spPr>
          <a:xfrm>
            <a:off x="158707" y="714525"/>
            <a:ext cx="3970200" cy="33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76" name="Google Shape;976;p44"/>
          <p:cNvSpPr/>
          <p:nvPr/>
        </p:nvSpPr>
        <p:spPr>
          <a:xfrm>
            <a:off x="2703682" y="1045725"/>
            <a:ext cx="1223100" cy="123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42472" y="822356"/>
            <a:ext cx="91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cluster1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4941" y="799113"/>
            <a:ext cx="91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cluster2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21751" y="799113"/>
            <a:ext cx="91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cluster3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3370" y="1157366"/>
            <a:ext cx="1920240" cy="12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4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985886" y="541493"/>
            <a:ext cx="5322009" cy="434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985886" y="246890"/>
            <a:ext cx="5322029" cy="523852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44"/>
          <p:cNvSpPr/>
          <p:nvPr/>
        </p:nvSpPr>
        <p:spPr>
          <a:xfrm>
            <a:off x="2077773" y="97214"/>
            <a:ext cx="5322095" cy="437823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76" name="Google Shape;976;p44"/>
          <p:cNvSpPr/>
          <p:nvPr/>
        </p:nvSpPr>
        <p:spPr>
          <a:xfrm>
            <a:off x="5503544" y="541493"/>
            <a:ext cx="1636395" cy="7813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779299" y="275313"/>
            <a:ext cx="12257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cluster1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26256" y="273427"/>
            <a:ext cx="12257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cluster2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32351" y="260475"/>
            <a:ext cx="12257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cluster3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2671" y="914230"/>
            <a:ext cx="2979410" cy="29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스퀘어_ac Bold"/>
                <a:ea typeface="나눔스퀘어_ac Bold"/>
              </a:rPr>
              <a:t>노원구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r>
              <a:rPr lang="ko-KR" altLang="en-US">
                <a:latin typeface="나눔스퀘어_ac Bold"/>
                <a:ea typeface="나눔스퀘어_ac Bold"/>
              </a:rPr>
              <a:t>도봉구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r>
              <a:rPr lang="ko-KR" altLang="en-US">
                <a:latin typeface="나눔스퀘어_ac Bold"/>
                <a:ea typeface="나눔스퀘어_ac Bold"/>
              </a:rPr>
              <a:t>중랑구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r>
              <a:rPr lang="ko-KR" altLang="en-US">
                <a:latin typeface="나눔스퀘어_ac Bold"/>
                <a:ea typeface="나눔스퀘어_ac Bold"/>
              </a:rPr>
              <a:t>강북구 일대</a:t>
            </a:r>
            <a:endParaRPr lang="ko-KR" altLang="en-US">
              <a:latin typeface="나눔스퀘어_ac Bold"/>
              <a:ea typeface="나눔스퀘어_ac Bold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555525" y="954235"/>
            <a:ext cx="1441000" cy="150363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" name="연결선: 꺾임 15"/>
          <p:cNvCxnSpPr/>
          <p:nvPr/>
        </p:nvCxnSpPr>
        <p:spPr>
          <a:xfrm flipV="1">
            <a:off x="6013000" y="1222007"/>
            <a:ext cx="1489705" cy="476421"/>
          </a:xfrm>
          <a:prstGeom prst="bentConnector2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3737345" y="1721542"/>
            <a:ext cx="639845" cy="66061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1" name="연결선: 꺾임 40"/>
          <p:cNvCxnSpPr>
            <a:stCxn id="40" idx="2"/>
            <a:endCxn id="44" idx="2"/>
          </p:cNvCxnSpPr>
          <p:nvPr/>
        </p:nvCxnSpPr>
        <p:spPr>
          <a:xfrm rot="10800000">
            <a:off x="1595561" y="1689712"/>
            <a:ext cx="2141785" cy="362139"/>
          </a:xfrm>
          <a:prstGeom prst="bentConnector2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5855" y="1166491"/>
            <a:ext cx="2979410" cy="517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스퀘어_ac Bold"/>
                <a:ea typeface="나눔스퀘어_ac Bold"/>
              </a:rPr>
              <a:t>은평구 녹번동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r>
              <a:rPr lang="ko-KR" altLang="en-US">
                <a:latin typeface="나눔스퀘어_ac Bold"/>
                <a:ea typeface="나눔스퀘어_ac Bold"/>
              </a:rPr>
              <a:t>불광동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br>
              <a:rPr lang="ko-KR" altLang="en-US">
                <a:latin typeface="나눔스퀘어_ac Bold"/>
                <a:ea typeface="나눔스퀘어_ac Bold"/>
              </a:rPr>
            </a:br>
            <a:r>
              <a:rPr lang="ko-KR" altLang="en-US">
                <a:latin typeface="나눔스퀘어_ac Bold"/>
                <a:ea typeface="나눔스퀘어_ac Bold"/>
              </a:rPr>
              <a:t>구산동</a:t>
            </a:r>
            <a:r>
              <a:rPr lang="en-US" altLang="ko-KR">
                <a:latin typeface="나눔스퀘어_ac Bold"/>
                <a:ea typeface="나눔스퀘어_ac Bold"/>
              </a:rPr>
              <a:t>,</a:t>
            </a:r>
            <a:r>
              <a:rPr lang="ko-KR" altLang="en-US">
                <a:latin typeface="나눔스퀘어_ac Bold"/>
                <a:ea typeface="나눔스퀘어_ac Bold"/>
              </a:rPr>
              <a:t>역촌동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r>
              <a:rPr lang="ko-KR" altLang="en-US">
                <a:latin typeface="나눔스퀘어_ac Bold"/>
                <a:ea typeface="나눔스퀘어_ac Bold"/>
              </a:rPr>
              <a:t>갈현동 등</a:t>
            </a:r>
            <a:endParaRPr lang="ko-KR" altLang="en-US">
              <a:latin typeface="나눔스퀘어_ac Bold"/>
              <a:ea typeface="나눔스퀘어_ac Bold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905387" y="2694508"/>
            <a:ext cx="639845" cy="66061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7" name="연결선: 꺾임 46"/>
          <p:cNvCxnSpPr>
            <a:stCxn id="46" idx="6"/>
            <a:endCxn id="48" idx="0"/>
          </p:cNvCxnSpPr>
          <p:nvPr/>
        </p:nvCxnSpPr>
        <p:spPr>
          <a:xfrm>
            <a:off x="6545232" y="3024816"/>
            <a:ext cx="1358181" cy="548825"/>
          </a:xfrm>
          <a:prstGeom prst="bentConnector2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91278" y="3573641"/>
            <a:ext cx="2424269" cy="510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스퀘어_ac Bold"/>
                <a:ea typeface="나눔스퀘어_ac Bold"/>
              </a:rPr>
              <a:t>강동 일대</a:t>
            </a:r>
            <a:br>
              <a:rPr lang="ko-KR" altLang="en-US">
                <a:latin typeface="나눔스퀘어_ac Bold"/>
                <a:ea typeface="나눔스퀘어_ac Bold"/>
              </a:rPr>
            </a:br>
            <a:r>
              <a:rPr lang="ko-KR" altLang="en-US">
                <a:latin typeface="나눔스퀘어_ac Bold"/>
                <a:ea typeface="나눔스퀘어_ac Bold"/>
              </a:rPr>
              <a:t>천호동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r>
              <a:rPr lang="ko-KR" altLang="en-US">
                <a:latin typeface="나눔스퀘어_ac Bold"/>
                <a:ea typeface="나눔스퀘어_ac Bold"/>
              </a:rPr>
              <a:t>길동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r>
              <a:rPr lang="ko-KR" altLang="en-US">
                <a:latin typeface="나눔스퀘어_ac Bold"/>
                <a:ea typeface="나눔스퀘어_ac Bold"/>
              </a:rPr>
              <a:t>둔촌동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r>
              <a:rPr lang="ko-KR" altLang="en-US">
                <a:latin typeface="나눔스퀘어_ac Bold"/>
                <a:ea typeface="나눔스퀘어_ac Bold"/>
              </a:rPr>
              <a:t>성내동</a:t>
            </a:r>
            <a:endParaRPr lang="ko-KR" altLang="en-US">
              <a:latin typeface="나눔스퀘어_ac Bold"/>
              <a:ea typeface="나눔스퀘어_ac Bold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191201" y="3240087"/>
            <a:ext cx="554977" cy="5488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50723" y="4055957"/>
            <a:ext cx="2330922" cy="514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나눔스퀘어_ac Bold"/>
                <a:ea typeface="나눔스퀘어_ac Bold"/>
              </a:rPr>
              <a:t>동작구</a:t>
            </a:r>
            <a:br>
              <a:rPr lang="ko-KR" altLang="en-US">
                <a:latin typeface="나눔스퀘어_ac Bold"/>
                <a:ea typeface="나눔스퀘어_ac Bold"/>
              </a:rPr>
            </a:br>
            <a:r>
              <a:rPr lang="ko-KR" altLang="en-US">
                <a:latin typeface="나눔스퀘어_ac Bold"/>
                <a:ea typeface="나눔스퀘어_ac Bold"/>
              </a:rPr>
              <a:t>흑석동</a:t>
            </a:r>
            <a:r>
              <a:rPr lang="en-US" altLang="ko-KR">
                <a:latin typeface="나눔스퀘어_ac Bold"/>
                <a:ea typeface="나눔스퀘어_ac Bold"/>
              </a:rPr>
              <a:t>, </a:t>
            </a:r>
            <a:r>
              <a:rPr lang="ko-KR" altLang="en-US">
                <a:latin typeface="나눔스퀘어_ac Bold"/>
                <a:ea typeface="나눔스퀘어_ac Bold"/>
              </a:rPr>
              <a:t>사당동</a:t>
            </a:r>
            <a:r>
              <a:rPr lang="en-US" altLang="ko-KR">
                <a:latin typeface="나눔스퀘어_ac Bold"/>
                <a:ea typeface="나눔스퀘어_ac Bold"/>
              </a:rPr>
              <a:t>,</a:t>
            </a:r>
            <a:r>
              <a:rPr lang="ko-KR" altLang="en-US">
                <a:latin typeface="나눔스퀘어_ac Bold"/>
                <a:ea typeface="나눔스퀘어_ac Bold"/>
              </a:rPr>
              <a:t> 상도동</a:t>
            </a:r>
            <a:endParaRPr lang="ko-KR" altLang="en-US">
              <a:latin typeface="나눔스퀘어_ac Bold"/>
              <a:ea typeface="나눔스퀘어_ac Bold"/>
            </a:endParaRPr>
          </a:p>
        </p:txBody>
      </p:sp>
      <p:cxnSp>
        <p:nvCxnSpPr>
          <p:cNvPr id="30" name="연결선: 꺾임 29"/>
          <p:cNvCxnSpPr>
            <a:stCxn id="28" idx="2"/>
            <a:endCxn id="29" idx="0"/>
          </p:cNvCxnSpPr>
          <p:nvPr/>
        </p:nvCxnSpPr>
        <p:spPr>
          <a:xfrm flipH="1">
            <a:off x="1916184" y="3514499"/>
            <a:ext cx="2275017" cy="541457"/>
          </a:xfrm>
          <a:prstGeom prst="bentConnector2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5"/>
          <p:cNvSpPr txBox="1">
            <a:spLocks noGrp="1"/>
          </p:cNvSpPr>
          <p:nvPr>
            <p:ph type="ctrTitle" idx="0"/>
          </p:nvPr>
        </p:nvSpPr>
        <p:spPr>
          <a:xfrm>
            <a:off x="1410600" y="196227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4. 분석결과</a:t>
            </a: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991" name="Google Shape;991;p45"/>
          <p:cNvSpPr txBox="1"/>
          <p:nvPr/>
        </p:nvSpPr>
        <p:spPr>
          <a:xfrm>
            <a:off x="6605469" y="898114"/>
            <a:ext cx="2427918" cy="398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100">
                <a:latin typeface="나눔스퀘어_ac Bold"/>
                <a:ea typeface="나눔스퀘어_ac Bold"/>
                <a:cs typeface="Anaheim"/>
                <a:sym typeface="Anaheim"/>
              </a:rPr>
              <a:t>** 1에 가까운 값일수록 은행분포가 적음</a:t>
            </a:r>
            <a:endParaRPr sz="1100">
              <a:latin typeface="나눔스퀘어_ac Bold"/>
              <a:ea typeface="나눔스퀘어_ac Bold"/>
              <a:cs typeface="Anaheim"/>
              <a:sym typeface="Anaheim"/>
            </a:endParaRPr>
          </a:p>
        </p:txBody>
      </p:sp>
      <p:grpSp>
        <p:nvGrpSpPr>
          <p:cNvPr id="15" name="그룹 14"/>
          <p:cNvGrpSpPr>
            <a:grpSpLocks/>
          </p:cNvGrpSpPr>
          <p:nvPr/>
        </p:nvGrpSpPr>
        <p:grpSpPr>
          <a:xfrm rot="0">
            <a:off x="4680617" y="1172275"/>
            <a:ext cx="4242802" cy="3660720"/>
            <a:chOff x="4807365" y="1228256"/>
            <a:chExt cx="4242802" cy="3660720"/>
          </a:xfrm>
        </p:grpSpPr>
        <p:graphicFrame>
          <p:nvGraphicFramePr>
            <p:cNvPr id="16" name="Google Shape;981;p45"/>
            <p:cNvGraphicFramePr/>
            <p:nvPr/>
          </p:nvGraphicFramePr>
          <p:xfrm>
            <a:off x="4807365" y="1228256"/>
            <a:ext cx="4242802" cy="3660720"/>
          </p:xfrm>
          <a:graphic>
            <a:graphicData uri="http://schemas.openxmlformats.org/drawingml/2006/table">
              <a:tbl>
                <a:tblPr>
                  <a:noFill/>
                  <a:tableStyleId>{FC905909-72B9-4AD7-B86C-83558DB1D13A}</a:tableStyleId>
                </a:tblPr>
                <a:tblGrid>
                  <a:gridCol w="908474"/>
                  <a:gridCol w="960582"/>
                  <a:gridCol w="868218"/>
                  <a:gridCol w="1505528"/>
                </a:tblGrid>
                <a:tr h="369449">
                  <a:tc>
                    <a:txBody>
                      <a:bodyPr vert="horz" lIns="91424" tIns="91424" rIns="91424" bIns="91424" anchor="t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endParaRPr sz="1400"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Group </a:t>
                        </a:r>
                        <a:r>
                          <a:rPr lang="en" sz="1400" b="1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B</a:t>
                        </a:r>
                        <a:endParaRPr sz="1400" b="1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특징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lt2"/>
                      </a:solidFill>
                    </a:tcPr>
                  </a:tc>
                </a:tr>
                <a:tr h="727410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1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0.2634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0.1509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잠재고객층: 비교적 적음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현저히 높음</a:t>
                        </a:r>
                        <a:endParaRPr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  <a:tr h="727410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2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0.2564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0.7042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잠재고객층: 비교적 적음 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비교적 낮음</a:t>
                        </a:r>
                        <a:endParaRPr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  <a:tr h="727410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3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0.2052</a:t>
                        </a:r>
                        <a:endParaRPr sz="10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0.9471</a:t>
                        </a:r>
                        <a:endParaRPr sz="10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잠재고객층:  </a:t>
                        </a:r>
                        <a:r>
                          <a:rPr lang="ko-KR" altLang="en-US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적</a:t>
                        </a: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음 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낮음</a:t>
                        </a:r>
                        <a:endParaRPr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  <a:tr h="727410"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Cluster 4</a:t>
                        </a:r>
                        <a:endParaRPr sz="12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  <a:solidFill>
                        <a:schemeClr val="accent6"/>
                      </a:solidFill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0.3628</a:t>
                        </a:r>
                        <a:endParaRPr sz="10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defRPr/>
                        </a:pPr>
                        <a:r>
                          <a:rPr lang="en" sz="1000"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0.9396</a:t>
                        </a:r>
                        <a:endParaRPr sz="10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  <a:tc>
                    <a:txBody>
                      <a:bodyPr vert="horz" lIns="91424" tIns="91424" rIns="91424" bIns="91424" anchor="ctr" anchorCtr="0"/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잠재고객층: 많음 </a:t>
                        </a:r>
                        <a:endParaRPr lang="en"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  <a:p>
                        <a:pPr marL="0" marR="0" lvl="0" indent="0" algn="l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Font typeface="Arial"/>
                          <a:buNone/>
                          <a:defRPr/>
                        </a:pPr>
                        <a:r>
                          <a:rPr lang="en" sz="1050" b="0" i="0" u="none" strike="noStrike" cap="none">
                            <a:solidFill>
                              <a:schemeClr val="lt1"/>
                            </a:solidFill>
                            <a:latin typeface="나눔스퀘어_ac Bold"/>
                            <a:ea typeface="나눔스퀘어_ac Bold"/>
                            <a:cs typeface="Roboto Medium"/>
                            <a:sym typeface="Roboto Medium"/>
                          </a:rPr>
                          <a:t>은행분포: 낮음</a:t>
                        </a:r>
                        <a:endParaRPr sz="1050" b="0" i="0" u="none" strike="noStrike" cap="none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91425" marB="91425" anchor="ctr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w="sm" len="sm"/>
                        <a:tailEnd w="sm" len="sm"/>
                      </a:lnB>
                    </a:tcPr>
                  </a:tc>
                </a:tr>
              </a:tbl>
            </a:graphicData>
          </a:graphic>
        </p:graphicFrame>
        <p:sp>
          <p:nvSpPr>
            <p:cNvPr id="17" name="Google Shape;922;p39"/>
            <p:cNvSpPr/>
            <p:nvPr/>
          </p:nvSpPr>
          <p:spPr>
            <a:xfrm>
              <a:off x="4807365" y="4117205"/>
              <a:ext cx="4242802" cy="744414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080" t="3470" r="5810" b="3980"/>
          <a:stretch>
            <a:fillRect/>
          </a:stretch>
        </p:blipFill>
        <p:spPr>
          <a:xfrm>
            <a:off x="377637" y="1172275"/>
            <a:ext cx="4085482" cy="332882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33330"/>
          <a:stretch>
            <a:fillRect/>
          </a:stretch>
        </p:blipFill>
        <p:spPr>
          <a:xfrm>
            <a:off x="377637" y="905163"/>
            <a:ext cx="3934524" cy="2921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2205" y="640802"/>
            <a:ext cx="914400" cy="262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cluster1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2783" y="638051"/>
            <a:ext cx="91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cluster2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4025" y="640533"/>
            <a:ext cx="914400" cy="262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cluster3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12839" y="638051"/>
            <a:ext cx="91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>
                <a:latin typeface="나눔스퀘어_ac Bold"/>
                <a:ea typeface="나눔스퀘어_ac Bold"/>
              </a:rPr>
              <a:t>cluster4</a:t>
            </a:r>
            <a:endParaRPr lang="ko-KR" altLang="en-US" sz="1100">
              <a:latin typeface="나눔스퀘어_ac Bold"/>
              <a:ea typeface="나눔스퀘어_ac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3286" y="1014410"/>
            <a:ext cx="1923898" cy="135385"/>
          </a:xfrm>
          <a:prstGeom prst="rect">
            <a:avLst/>
          </a:prstGeom>
        </p:spPr>
      </p:pic>
      <p:sp>
        <p:nvSpPr>
          <p:cNvPr id="4" name="Google Shape;976;p44"/>
          <p:cNvSpPr/>
          <p:nvPr/>
        </p:nvSpPr>
        <p:spPr>
          <a:xfrm>
            <a:off x="3273289" y="917863"/>
            <a:ext cx="902471" cy="9654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l="89" t="66" r="-228" b="494"/>
          <a:stretch/>
        </p:blipFill>
        <p:spPr>
          <a:xfrm>
            <a:off x="1913203" y="555787"/>
            <a:ext cx="5394692" cy="4328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9AD842-4D90-477A-AB42-D12B696AE24C}"/>
              </a:ext>
            </a:extLst>
          </p:cNvPr>
          <p:cNvSpPr txBox="1"/>
          <p:nvPr/>
        </p:nvSpPr>
        <p:spPr>
          <a:xfrm>
            <a:off x="2555659" y="190972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cluster1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AC6DEF8-EDEC-4939-92D1-1DB5A6922234}"/>
              </a:ext>
            </a:extLst>
          </p:cNvPr>
          <p:cNvSpPr txBox="1"/>
          <p:nvPr/>
        </p:nvSpPr>
        <p:spPr>
          <a:xfrm>
            <a:off x="3752514" y="190972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cluster2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7DBB40E-721D-4D26-9567-6EF1CB34EAFD}"/>
              </a:ext>
            </a:extLst>
          </p:cNvPr>
          <p:cNvSpPr txBox="1"/>
          <p:nvPr/>
        </p:nvSpPr>
        <p:spPr>
          <a:xfrm>
            <a:off x="4949369" y="190972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cluster3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7DBB40E-721D-4D26-9567-6EF1CB34EAFD}"/>
              </a:ext>
            </a:extLst>
          </p:cNvPr>
          <p:cNvSpPr txBox="1"/>
          <p:nvPr/>
        </p:nvSpPr>
        <p:spPr>
          <a:xfrm>
            <a:off x="6033476" y="174241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cluster4</a:t>
            </a:r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9B2B6AA3-7D52-4717-920B-13F526D0E101}"/>
              </a:ext>
            </a:extLst>
          </p:cNvPr>
          <p:cNvSpPr/>
          <p:nvPr/>
        </p:nvSpPr>
        <p:spPr>
          <a:xfrm>
            <a:off x="4767831" y="3101753"/>
            <a:ext cx="1221906" cy="127501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0EBB366D-E1D2-4F19-BC68-E85D7ECCF550}"/>
              </a:ext>
            </a:extLst>
          </p:cNvPr>
          <p:cNvSpPr/>
          <p:nvPr/>
        </p:nvSpPr>
        <p:spPr>
          <a:xfrm>
            <a:off x="3836976" y="1437415"/>
            <a:ext cx="829938" cy="86601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AF05F087-E86E-42EE-844C-DD61E7826026}"/>
              </a:ext>
            </a:extLst>
          </p:cNvPr>
          <p:cNvSpPr/>
          <p:nvPr/>
        </p:nvSpPr>
        <p:spPr>
          <a:xfrm>
            <a:off x="2362882" y="2176553"/>
            <a:ext cx="886662" cy="9252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AAFF5CA5-3DF1-43FB-AB51-69A9530AA507}"/>
              </a:ext>
            </a:extLst>
          </p:cNvPr>
          <p:cNvSpPr/>
          <p:nvPr/>
        </p:nvSpPr>
        <p:spPr>
          <a:xfrm>
            <a:off x="5254346" y="1499354"/>
            <a:ext cx="693663" cy="71702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4BB9FE9-58A2-4402-B9B5-FE8C7FEB220D}"/>
              </a:ext>
            </a:extLst>
          </p:cNvPr>
          <p:cNvSpPr txBox="1"/>
          <p:nvPr/>
        </p:nvSpPr>
        <p:spPr>
          <a:xfrm>
            <a:off x="6498663" y="1191577"/>
            <a:ext cx="1883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1,2,3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910B2CD3-B997-47AB-A711-386679EE644D}"/>
              </a:ext>
            </a:extLst>
          </p:cNvPr>
          <p:cNvCxnSpPr>
            <a:cxnSpLocks/>
            <a:stCxn id="5" idx="6"/>
            <a:endCxn id="17" idx="1"/>
          </p:cNvCxnSpPr>
          <p:nvPr/>
        </p:nvCxnSpPr>
        <p:spPr>
          <a:xfrm flipV="1">
            <a:off x="5948009" y="1453187"/>
            <a:ext cx="550654" cy="404677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03F8323-E576-4049-B178-86E1D7239045}"/>
              </a:ext>
            </a:extLst>
          </p:cNvPr>
          <p:cNvSpPr txBox="1"/>
          <p:nvPr/>
        </p:nvSpPr>
        <p:spPr>
          <a:xfrm>
            <a:off x="6775304" y="4433824"/>
            <a:ext cx="213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서초구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강남구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송파구 일대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FB559D06-7FFF-42CC-9C01-F91E6E73A227}"/>
              </a:ext>
            </a:extLst>
          </p:cNvPr>
          <p:cNvCxnSpPr>
            <a:cxnSpLocks/>
            <a:stCxn id="2" idx="4"/>
            <a:endCxn id="19" idx="1"/>
          </p:cNvCxnSpPr>
          <p:nvPr/>
        </p:nvCxnSpPr>
        <p:spPr>
          <a:xfrm rot="16200000" flipH="1">
            <a:off x="5971572" y="3783980"/>
            <a:ext cx="210945" cy="1396520"/>
          </a:xfrm>
          <a:prstGeom prst="bentConnector2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xmlns="" id="{B6B3C00D-F376-41E1-97C0-8FB914E3145A}"/>
              </a:ext>
            </a:extLst>
          </p:cNvPr>
          <p:cNvCxnSpPr>
            <a:cxnSpLocks/>
            <a:stCxn id="3" idx="2"/>
            <a:endCxn id="31" idx="2"/>
          </p:cNvCxnSpPr>
          <p:nvPr/>
        </p:nvCxnSpPr>
        <p:spPr>
          <a:xfrm rot="10800000">
            <a:off x="1500034" y="1653335"/>
            <a:ext cx="2336943" cy="217087"/>
          </a:xfrm>
          <a:prstGeom prst="bentConnector2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063964F-80E2-4405-A674-B47197AC343C}"/>
              </a:ext>
            </a:extLst>
          </p:cNvPr>
          <p:cNvSpPr txBox="1"/>
          <p:nvPr/>
        </p:nvSpPr>
        <p:spPr>
          <a:xfrm>
            <a:off x="444407" y="1130114"/>
            <a:ext cx="211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평창동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성북동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진관동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불광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녹번동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대조동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C1F9555-1E81-494C-BC03-C5D553C92AB5}"/>
              </a:ext>
            </a:extLst>
          </p:cNvPr>
          <p:cNvSpPr txBox="1"/>
          <p:nvPr/>
        </p:nvSpPr>
        <p:spPr>
          <a:xfrm>
            <a:off x="648337" y="3025455"/>
            <a:ext cx="148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공항동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가양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xmlns="" id="{1C48ECFA-B782-4024-89AE-9B68F37D5DDE}"/>
              </a:ext>
            </a:extLst>
          </p:cNvPr>
          <p:cNvCxnSpPr>
            <a:cxnSpLocks/>
            <a:stCxn id="4" idx="2"/>
            <a:endCxn id="32" idx="0"/>
          </p:cNvCxnSpPr>
          <p:nvPr/>
        </p:nvCxnSpPr>
        <p:spPr>
          <a:xfrm rot="10800000" flipV="1">
            <a:off x="1393190" y="2639153"/>
            <a:ext cx="969692" cy="386302"/>
          </a:xfrm>
          <a:prstGeom prst="bentConnector2">
            <a:avLst/>
          </a:prstGeom>
          <a:ln w="222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912819F1-65C1-4E97-B59B-76ADAEFF8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88"/>
          <a:stretch/>
        </p:blipFill>
        <p:spPr>
          <a:xfrm>
            <a:off x="2507295" y="488599"/>
            <a:ext cx="4800600" cy="298080"/>
          </a:xfrm>
          <a:prstGeom prst="rect">
            <a:avLst/>
          </a:prstGeom>
        </p:spPr>
      </p:pic>
      <p:sp>
        <p:nvSpPr>
          <p:cNvPr id="34" name="Google Shape;976;p44"/>
          <p:cNvSpPr/>
          <p:nvPr/>
        </p:nvSpPr>
        <p:spPr>
          <a:xfrm>
            <a:off x="6085205" y="488597"/>
            <a:ext cx="1222690" cy="1154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2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28" y="914400"/>
            <a:ext cx="3607899" cy="175568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6"/>
          <p:cNvSpPr txBox="1">
            <a:spLocks noGrp="1"/>
          </p:cNvSpPr>
          <p:nvPr>
            <p:ph type="ctrTitle"/>
          </p:nvPr>
        </p:nvSpPr>
        <p:spPr>
          <a:xfrm>
            <a:off x="1447546" y="297827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5. 서비스 활용방안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999" name="Google Shape;999;p46"/>
          <p:cNvSpPr/>
          <p:nvPr/>
        </p:nvSpPr>
        <p:spPr>
          <a:xfrm>
            <a:off x="4958163" y="1463502"/>
            <a:ext cx="33333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신한 더드림(THE Dream) 사랑방</a:t>
            </a:r>
            <a:endParaRPr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1000" name="Google Shape;1000;p46"/>
          <p:cNvSpPr/>
          <p:nvPr/>
        </p:nvSpPr>
        <p:spPr>
          <a:xfrm>
            <a:off x="4958163" y="1984977"/>
            <a:ext cx="33333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BNK 부산은행 시니어 특화창구</a:t>
            </a:r>
            <a:endParaRPr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1001" name="Google Shape;1001;p46"/>
          <p:cNvSpPr/>
          <p:nvPr/>
        </p:nvSpPr>
        <p:spPr>
          <a:xfrm>
            <a:off x="4958163" y="3029402"/>
            <a:ext cx="3333300" cy="1041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교육 사례들이 있었지만,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분석결과를 통해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더욱 </a:t>
            </a:r>
            <a:r>
              <a:rPr lang="en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</a:t>
            </a: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교육가능</a:t>
            </a: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02" name="Google Shape;1002;p46"/>
          <p:cNvSpPr/>
          <p:nvPr/>
        </p:nvSpPr>
        <p:spPr>
          <a:xfrm rot="5400000">
            <a:off x="6422788" y="2395890"/>
            <a:ext cx="558600" cy="544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27" y="2868476"/>
            <a:ext cx="3607899" cy="18420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7"/>
          <p:cNvSpPr txBox="1">
            <a:spLocks noGrp="1"/>
          </p:cNvSpPr>
          <p:nvPr>
            <p:ph type="ctrTitle" idx="0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5. 서비스 활용방안</a:t>
            </a: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1008" name="Google Shape;1008;p47"/>
          <p:cNvSpPr/>
          <p:nvPr/>
        </p:nvSpPr>
        <p:spPr>
          <a:xfrm>
            <a:off x="1156350" y="1473016"/>
            <a:ext cx="6831300" cy="274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Char char="●"/>
              <a:defRPr/>
            </a:pPr>
            <a:r>
              <a:rPr lang="en" sz="1200" b="1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Group A 지역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을 우선적으로, 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취약계층을 대상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으로 한 비대면 교육 프로그램을 설계하여 보다 </a:t>
            </a:r>
            <a:r>
              <a:rPr lang="en" sz="1200" b="1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효과적으로 교육 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방안을 세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워 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ko-KR" altLang="en-US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디지털 격차를 해소하는 데 활용</a:t>
            </a:r>
            <a:r>
              <a:rPr lang="ko-KR" altLang="en-US" sz="12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가능</a:t>
            </a:r>
            <a:endParaRPr lang="ko-KR" altLang="en-US" sz="1200">
              <a:solidFill>
                <a:schemeClr val="bg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bg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Char char="●"/>
              <a:defRPr/>
            </a:pPr>
            <a:r>
              <a:rPr lang="en" sz="1200" b="1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Group B 지역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을 우선적으로, 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노년층 잠재고객을 대상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으로 한 비대면 교육 프로그램을 설계할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수 있으며, 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대출이나 금융 상품등과 연계하여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다양한 마케팅 전략에 활</a:t>
            </a:r>
            <a:r>
              <a:rPr lang="ko-KR" altLang="en-US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용 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가능</a:t>
            </a:r>
            <a:endParaRPr lang="ko-KR" altLang="en-US" sz="1600" b="1">
              <a:solidFill>
                <a:srgbClr val="002060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Char char="●"/>
              <a:defRPr/>
            </a:pPr>
            <a:endParaRPr>
              <a:solidFill>
                <a:schemeClr val="bg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실제 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이루어진 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교육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결과를 토대로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모형의 타겟 데이터를</a:t>
            </a:r>
            <a:r>
              <a:rPr lang="en" sz="1200" b="1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보완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하고 </a:t>
            </a:r>
            <a:r>
              <a:rPr lang="en-US" altLang="ko-KR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hyper parameter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를 조절하여</a:t>
            </a: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모델의 정확도를 높인다면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다른 대도시에</a:t>
            </a:r>
            <a:r>
              <a:rPr lang="ko-KR" altLang="en-US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서도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ko-KR" altLang="en-US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모형 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적용</a:t>
            </a:r>
            <a:r>
              <a:rPr lang="en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하여 </a:t>
            </a: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우선지역 파악 가능</a:t>
            </a:r>
            <a:endParaRPr lang="ko-KR" altLang="en-US" sz="1200" b="1">
              <a:solidFill>
                <a:schemeClr val="bg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1009" name="Google Shape;1009;p47"/>
          <p:cNvSpPr/>
          <p:nvPr/>
        </p:nvSpPr>
        <p:spPr>
          <a:xfrm>
            <a:off x="1057515" y="1182962"/>
            <a:ext cx="33333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서비스 활용 방안</a:t>
            </a:r>
            <a:endParaRPr lang="ko-KR" altLang="en-US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"/>
          <p:cNvSpPr txBox="1">
            <a:spLocks noGrp="1"/>
          </p:cNvSpPr>
          <p:nvPr>
            <p:ph type="ctrTitle" idx="0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6. 기대효과 및 한계점</a:t>
            </a:r>
            <a:endParaRPr lang="en" b="1"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1015" name="Google Shape;1015;p48"/>
          <p:cNvSpPr/>
          <p:nvPr/>
        </p:nvSpPr>
        <p:spPr>
          <a:xfrm>
            <a:off x="1184059" y="1305054"/>
            <a:ext cx="6831300" cy="33389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Group A(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노인 사회취약계층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) 교육 우선 지역을 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먼저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교육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한다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면 </a:t>
            </a:r>
            <a:r>
              <a:rPr lang="en" sz="1200" b="1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효율적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으로 </a:t>
            </a:r>
            <a:b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디지털 격차 해소</a:t>
            </a:r>
            <a:endParaRPr lang="en" sz="1600" b="1">
              <a:solidFill>
                <a:srgbClr val="002060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bg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Group B(잠재고객층) 교육 우선 지역을 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먼저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교육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한다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면 효율적으로 </a:t>
            </a:r>
            <a:b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노년층 중 연금을 통해</a:t>
            </a:r>
            <a: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 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고정수입이 있거나 소득이 높은 고객을 유치</a:t>
            </a:r>
            <a:endParaRPr lang="en" sz="1600" b="1">
              <a:solidFill>
                <a:srgbClr val="002060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endParaRPr sz="1200">
              <a:solidFill>
                <a:schemeClr val="bg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은행 방문을 통해 대면 서비스를 진행할 때 들어가는 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인력과 고정비용을 </a:t>
            </a:r>
            <a:r>
              <a:rPr lang="en" sz="1600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줄이고, </a:t>
            </a:r>
            <a:br>
              <a:rPr lang="ko-KR" altLang="en-US" sz="1600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en" sz="1600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고객의 편의성과 만족도 </a:t>
            </a:r>
            <a:r>
              <a:rPr lang="ko-KR" altLang="en-US" sz="1600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향상</a:t>
            </a:r>
            <a:endParaRPr lang="ko-KR" altLang="en-US" sz="1600">
              <a:solidFill>
                <a:srgbClr val="002060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bg1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언택트 금융이 늘어가고 있는 시기에 </a:t>
            </a:r>
            <a:r>
              <a:rPr lang="en" sz="1200" b="1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한 번 가입하면 쉽게 바꾸지 않는 특성</a:t>
            </a:r>
            <a:r>
              <a:rPr lang="en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을 가진 </a:t>
            </a:r>
            <a:br>
              <a:rPr lang="ko-KR" altLang="en-US" sz="1200">
                <a:solidFill>
                  <a:schemeClr val="bg1"/>
                </a:solidFill>
                <a:latin typeface="나눔스퀘어_ac Bold"/>
                <a:ea typeface="나눔스퀘어_ac Bold"/>
                <a:cs typeface="Roboto"/>
                <a:sym typeface="Roboto"/>
              </a:rPr>
            </a:b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노년층 고객 유치</a:t>
            </a:r>
            <a:r>
              <a:rPr lang="ko-KR" altLang="en-US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를 통해 장기 고객 확보</a:t>
            </a:r>
            <a:endParaRPr lang="ko-KR" altLang="en-US" sz="1600" b="1">
              <a:solidFill>
                <a:srgbClr val="002060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1016" name="Google Shape;1016;p48"/>
          <p:cNvSpPr/>
          <p:nvPr/>
        </p:nvSpPr>
        <p:spPr>
          <a:xfrm>
            <a:off x="1104544" y="1093154"/>
            <a:ext cx="31428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기대 효과</a:t>
            </a:r>
            <a:endParaRPr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9"/>
          <p:cNvSpPr txBox="1">
            <a:spLocks noGrp="1"/>
          </p:cNvSpPr>
          <p:nvPr>
            <p:ph type="ctrTitle" idx="0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6. 기대효과 및 한계점</a:t>
            </a: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1022" name="Google Shape;1022;p49"/>
          <p:cNvSpPr/>
          <p:nvPr/>
        </p:nvSpPr>
        <p:spPr>
          <a:xfrm>
            <a:off x="1211768" y="1565096"/>
            <a:ext cx="6831300" cy="27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군집분석을 통해 예측한 값을 타겟값으로 의사결정나무(DT)에 넣었기 때문에 </a:t>
            </a:r>
            <a:r>
              <a:rPr lang="ko-KR" altLang="en-US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예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측의 예측 (</a:t>
            </a:r>
            <a:r>
              <a:rPr lang="ko-KR" altLang="en-US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이중예측</a:t>
            </a:r>
            <a:r>
              <a:rPr lang="en-US" altLang="ko-KR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)</a:t>
            </a:r>
            <a:endParaRPr lang="en-US" altLang="ko-KR" sz="1600" b="1">
              <a:solidFill>
                <a:srgbClr val="002060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비대면이라 함은 보통 모바일 or 인터넷(pc)을 의미하는데, 서울시 </a:t>
            </a:r>
            <a:r>
              <a:rPr lang="en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노년층의 스마트폰 보유, pc 보유에 대한 데이터 </a:t>
            </a:r>
            <a:r>
              <a:rPr lang="en" sz="1200" b="1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등</a:t>
            </a: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을 사용하지 </a:t>
            </a:r>
            <a: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못함</a:t>
            </a:r>
            <a:endParaRPr lang="ko-KR" altLang="en-US"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accent3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  <a:p>
            <a:pPr marL="457200" indent="-317500">
              <a:buClr>
                <a:schemeClr val="accent3"/>
              </a:buClr>
              <a:buSzPct val="25000"/>
              <a:buFont typeface="Roboto"/>
              <a:buChar char="●"/>
              <a:defRPr/>
            </a:pPr>
            <a:r>
              <a:rPr lang="en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5개 데이터는 동별, 2개 데이터는 구별 데이터로, </a:t>
            </a:r>
            <a:r>
              <a:rPr lang="ko-KR" altLang="en-US" sz="1200">
                <a:solidFill>
                  <a:schemeClr val="accent3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동별 데이터에 맞게 사용하기 위해 구별 데이터를 동 개수에 따라 </a:t>
            </a:r>
            <a:r>
              <a:rPr lang="ko-KR" altLang="en-US" sz="1600" b="1">
                <a:solidFill>
                  <a:srgbClr val="002060"/>
                </a:solidFill>
                <a:latin typeface="나눔스퀘어_ac Bold"/>
                <a:ea typeface="나눔스퀘어_ac Bold"/>
                <a:cs typeface="Roboto"/>
                <a:sym typeface="Roboto"/>
              </a:rPr>
              <a:t>평균값을 취하여 사용하여 약간의 오차가 발생 가능</a:t>
            </a:r>
            <a:endParaRPr sz="1600" b="1">
              <a:solidFill>
                <a:srgbClr val="002060"/>
              </a:solidFill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1023" name="Google Shape;1023;p49"/>
          <p:cNvSpPr/>
          <p:nvPr/>
        </p:nvSpPr>
        <p:spPr>
          <a:xfrm>
            <a:off x="1037219" y="1413232"/>
            <a:ext cx="29964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한계점</a:t>
            </a:r>
            <a:endParaRPr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5"/>
          <p:cNvSpPr txBox="1">
            <a:spLocks noGrp="1"/>
          </p:cNvSpPr>
          <p:nvPr>
            <p:ph type="ctrTitle" idx="0"/>
          </p:nvPr>
        </p:nvSpPr>
        <p:spPr>
          <a:xfrm>
            <a:off x="1410450" y="68127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1.1 분석 배경 </a:t>
            </a: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700" name="Google Shape;700;p25"/>
          <p:cNvSpPr/>
          <p:nvPr/>
        </p:nvSpPr>
        <p:spPr>
          <a:xfrm>
            <a:off x="4592643" y="974834"/>
            <a:ext cx="4234500" cy="38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01" name="Google Shape;701;p25"/>
          <p:cNvSpPr/>
          <p:nvPr/>
        </p:nvSpPr>
        <p:spPr>
          <a:xfrm>
            <a:off x="245850" y="970325"/>
            <a:ext cx="4160100" cy="38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02" name="Google Shape;702;p25"/>
          <p:cNvSpPr/>
          <p:nvPr/>
        </p:nvSpPr>
        <p:spPr>
          <a:xfrm>
            <a:off x="4687100" y="556450"/>
            <a:ext cx="4234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줄어드는 대면 금융 서비스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pic>
        <p:nvPicPr>
          <p:cNvPr id="703" name="Google Shape;703;p2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862329" y="1203433"/>
            <a:ext cx="1800489" cy="204024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704" name="Google Shape;704;p25"/>
          <p:cNvSpPr/>
          <p:nvPr/>
        </p:nvSpPr>
        <p:spPr>
          <a:xfrm>
            <a:off x="245850" y="556450"/>
            <a:ext cx="4234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늘어나는 언택트 (UN + conTACT) 금융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705" name="Google Shape;705;p25"/>
          <p:cNvSpPr txBox="1"/>
          <p:nvPr/>
        </p:nvSpPr>
        <p:spPr>
          <a:xfrm>
            <a:off x="274562" y="4019075"/>
            <a:ext cx="4115132" cy="77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lvl="0">
              <a:defRPr/>
            </a:pP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**언택트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(untact)'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란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, 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접촉하다는 의미를 지닌 영어단어 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콘택트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(contact)'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에 부정을 의미하는 접두어 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언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(un)'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을 합성한 단어로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, 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기술의 발전을 통해 판매원과 접촉 없이 물건구매하거나 서비스를 이용하는 새로운 소비 경향을 의미</a:t>
            </a:r>
            <a:endParaRPr lang="ko-KR" altLang="en-US" sz="10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pic>
        <p:nvPicPr>
          <p:cNvPr id="706" name="Google Shape;706;p2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564767" y="1632677"/>
            <a:ext cx="3612200" cy="2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64767" y="2001227"/>
            <a:ext cx="3612200" cy="1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25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968930" y="2790952"/>
            <a:ext cx="2976685" cy="1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25"/>
          <p:cNvSpPr txBox="1"/>
          <p:nvPr/>
        </p:nvSpPr>
        <p:spPr>
          <a:xfrm>
            <a:off x="4795592" y="1203484"/>
            <a:ext cx="2354206" cy="1690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solidFill>
                  <a:schemeClr val="lt1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- 금융권 고위 관계자와의 인터뷰</a:t>
            </a:r>
            <a:endParaRPr lang="en" sz="900">
              <a:solidFill>
                <a:schemeClr val="lt1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은행 입장에서는 수익성이 낮은</a:t>
            </a:r>
            <a:endParaRPr lang="en" sz="10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“점포 유지에 들어가는 비용이 </a:t>
            </a:r>
            <a:endParaRPr lang="en" sz="1300" b="1" u="sng">
              <a:solidFill>
                <a:schemeClr val="dk2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크기 때문에</a:t>
            </a:r>
            <a:endParaRPr lang="en" sz="1300" b="1" u="sng">
              <a:solidFill>
                <a:schemeClr val="dk2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노년층만 생각해서 무작정 </a:t>
            </a:r>
            <a:endParaRPr lang="en" sz="10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점포와 ATM을 유지하기가 </a:t>
            </a:r>
            <a:endParaRPr lang="en" sz="1300" b="1" u="sng">
              <a:solidFill>
                <a:schemeClr val="dk2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불가능”</a:t>
            </a:r>
            <a:endParaRPr lang="en" sz="1300" b="1" u="sng">
              <a:solidFill>
                <a:schemeClr val="dk2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하다고 털어놓았습니다</a:t>
            </a:r>
            <a:r>
              <a:rPr lang="en" sz="12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.</a:t>
            </a:r>
            <a:endParaRPr lang="en" sz="12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나눔스퀘어_ac Bold"/>
              <a:ea typeface="나눔스퀘어_ac Bold"/>
              <a:cs typeface="Anaheim"/>
              <a:sym typeface="Anaheim"/>
            </a:endParaRPr>
          </a:p>
        </p:txBody>
      </p:sp>
      <p:sp>
        <p:nvSpPr>
          <p:cNvPr id="710" name="Google Shape;710;p25"/>
          <p:cNvSpPr txBox="1"/>
          <p:nvPr/>
        </p:nvSpPr>
        <p:spPr>
          <a:xfrm>
            <a:off x="4795593" y="3243679"/>
            <a:ext cx="3828600" cy="129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- 80대 여성 박 모씨와의 인터뷰</a:t>
            </a:r>
            <a:r>
              <a:rPr lang="en" sz="11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 </a:t>
            </a:r>
            <a:endParaRPr lang="en" sz="11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"가까운 곳에 지점이 없어지면서 지하철 두 정거장을 이동해 이곳에 온다"며</a:t>
            </a:r>
            <a:endParaRPr lang="en" sz="10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300" b="1" u="sng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"</a:t>
            </a: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창구 직원이 갈수록 줄어서 아들이 보내준 용돈을 뽑는데 1시간가량 걸릴 때도 있다</a:t>
            </a:r>
            <a:r>
              <a:rPr lang="en" sz="1300" b="1" u="sng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“</a:t>
            </a:r>
            <a:endParaRPr lang="en" sz="1300" b="1" u="sng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고 불만을 토로했습니다. </a:t>
            </a:r>
            <a:endParaRPr sz="1000">
              <a:latin typeface="나눔스퀘어_ac Bold"/>
              <a:ea typeface="나눔스퀘어_ac Bold"/>
            </a:endParaRPr>
          </a:p>
        </p:txBody>
      </p:sp>
      <p:pic>
        <p:nvPicPr>
          <p:cNvPr id="711" name="Google Shape;711;p25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564755" y="1165320"/>
            <a:ext cx="3612222" cy="3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25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564767" y="2334502"/>
            <a:ext cx="3612199" cy="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직사각형 16"/>
          <p:cNvSpPr/>
          <p:nvPr/>
        </p:nvSpPr>
        <p:spPr>
          <a:xfrm>
            <a:off x="0" y="10200"/>
            <a:ext cx="9144000" cy="5133300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Google Shape;701;p25"/>
          <p:cNvSpPr/>
          <p:nvPr/>
        </p:nvSpPr>
        <p:spPr>
          <a:xfrm>
            <a:off x="258005" y="975784"/>
            <a:ext cx="4160100" cy="38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" name="Google Shape;704;p25"/>
          <p:cNvSpPr/>
          <p:nvPr/>
        </p:nvSpPr>
        <p:spPr>
          <a:xfrm>
            <a:off x="232098" y="553809"/>
            <a:ext cx="4234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늘어나는 언택트 (UN + conTACT) 금융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20" name="Google Shape;705;p25"/>
          <p:cNvSpPr txBox="1"/>
          <p:nvPr/>
        </p:nvSpPr>
        <p:spPr>
          <a:xfrm>
            <a:off x="347052" y="4024534"/>
            <a:ext cx="4151761" cy="77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lvl="0">
              <a:defRPr/>
            </a:pP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**언택트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(untact)'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란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, 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접촉하다는 의미를 지닌 영어단어 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콘택트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(contact)'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에 부정을 의미하는 접두어 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언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(un)'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을 합성한 단어로</a:t>
            </a:r>
            <a:r>
              <a:rPr lang="en-US" altLang="ko-KR" sz="1000">
                <a:latin typeface="나눔스퀘어_ac Bold"/>
                <a:ea typeface="나눔스퀘어_ac Bold"/>
                <a:cs typeface="Roboto"/>
                <a:sym typeface="Roboto"/>
              </a:rPr>
              <a:t>, </a:t>
            </a:r>
            <a:r>
              <a:rPr lang="ko-KR" altLang="en-US" sz="1000">
                <a:latin typeface="나눔스퀘어_ac Bold"/>
                <a:ea typeface="나눔스퀘어_ac Bold"/>
                <a:cs typeface="Roboto"/>
                <a:sym typeface="Roboto"/>
              </a:rPr>
              <a:t>기술의 발전을 통해 판매원과 접촉 없이 물건구매하거나 서비스를 이용하는 새로운 소비 경향을 의미</a:t>
            </a:r>
            <a:endParaRPr lang="ko-KR" altLang="en-US" sz="1000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pic>
        <p:nvPicPr>
          <p:cNvPr id="21" name="Google Shape;706;p25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545805" y="1595384"/>
            <a:ext cx="3612200" cy="2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707;p25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545805" y="1963934"/>
            <a:ext cx="3612200" cy="1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08;p25"/>
          <p:cNvPicPr/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949968" y="2753659"/>
            <a:ext cx="2976685" cy="1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711;p25"/>
          <p:cNvPicPr/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545793" y="1128027"/>
            <a:ext cx="3612222" cy="3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712;p25"/>
          <p:cNvPicPr/>
          <p:nvPr/>
        </p:nvPicPr>
        <p:blipFill rotWithShape="1">
          <a:blip r:embed="rId13">
            <a:alphaModFix/>
          </a:blip>
          <a:stretch>
            <a:fillRect/>
          </a:stretch>
        </p:blipFill>
        <p:spPr>
          <a:xfrm>
            <a:off x="545805" y="2297209"/>
            <a:ext cx="3612199" cy="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702;p25"/>
          <p:cNvSpPr/>
          <p:nvPr/>
        </p:nvSpPr>
        <p:spPr>
          <a:xfrm>
            <a:off x="4634727" y="556451"/>
            <a:ext cx="4234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줄어드는 대면 금융 서비스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32" name="Google Shape;700;p25"/>
          <p:cNvSpPr/>
          <p:nvPr/>
        </p:nvSpPr>
        <p:spPr>
          <a:xfrm>
            <a:off x="4634727" y="977884"/>
            <a:ext cx="4234500" cy="38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33" name="Google Shape;703;p25"/>
          <p:cNvPicPr/>
          <p:nvPr/>
        </p:nvPicPr>
        <p:blipFill rotWithShape="1">
          <a:blip r:embed="rId14">
            <a:alphaModFix/>
          </a:blip>
          <a:stretch>
            <a:fillRect/>
          </a:stretch>
        </p:blipFill>
        <p:spPr>
          <a:xfrm>
            <a:off x="6861877" y="1206483"/>
            <a:ext cx="1843026" cy="2047395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34" name="Google Shape;709;p25"/>
          <p:cNvSpPr txBox="1"/>
          <p:nvPr/>
        </p:nvSpPr>
        <p:spPr>
          <a:xfrm>
            <a:off x="4837677" y="1206534"/>
            <a:ext cx="2293814" cy="1690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solidFill>
                  <a:schemeClr val="lt1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- 금융권 고위 관계자와의 인터뷰</a:t>
            </a:r>
            <a:endParaRPr lang="en" sz="900">
              <a:solidFill>
                <a:schemeClr val="lt1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은행 입장에서는 수익성이 낮은</a:t>
            </a:r>
            <a:endParaRPr lang="en" sz="10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“점포 유지에 들어가는 비용이</a:t>
            </a:r>
            <a:r>
              <a:rPr lang="ko-KR" altLang="en-US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 </a:t>
            </a: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크기 때문에</a:t>
            </a:r>
            <a:endParaRPr lang="en" sz="1300" b="1" u="sng">
              <a:solidFill>
                <a:schemeClr val="dk2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노년층만 생각해서 무작정 </a:t>
            </a:r>
            <a:endParaRPr lang="en" sz="10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점포와 ATM을 유지하기가 </a:t>
            </a:r>
            <a:endParaRPr lang="en" sz="1300" b="1" u="sng">
              <a:solidFill>
                <a:schemeClr val="dk2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불가능”</a:t>
            </a:r>
            <a:r>
              <a:rPr lang="en" sz="1300" b="1" u="sng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 </a:t>
            </a:r>
            <a:endParaRPr lang="en" sz="1300" b="1" u="sng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하다고 털어놓았습니다.</a:t>
            </a:r>
            <a:endParaRPr lang="en" sz="10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나눔스퀘어_ac Bold"/>
              <a:ea typeface="나눔스퀘어_ac Bold"/>
              <a:cs typeface="Anaheim"/>
              <a:sym typeface="Anaheim"/>
            </a:endParaRPr>
          </a:p>
        </p:txBody>
      </p:sp>
      <p:sp>
        <p:nvSpPr>
          <p:cNvPr id="35" name="Google Shape;710;p25"/>
          <p:cNvSpPr txBox="1"/>
          <p:nvPr/>
        </p:nvSpPr>
        <p:spPr>
          <a:xfrm>
            <a:off x="4876302" y="3118534"/>
            <a:ext cx="3828600" cy="129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- 80대 여성 박 모씨와의 인터뷰</a:t>
            </a:r>
            <a:r>
              <a:rPr lang="en" sz="11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 </a:t>
            </a:r>
            <a:endParaRPr lang="en" sz="11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1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"가까운 곳에 지점이 없어지면서 지하철 두 정거장을 이동해 이곳에 온다"며</a:t>
            </a:r>
            <a:endParaRPr lang="en" sz="1000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300" b="1" u="sng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"</a:t>
            </a:r>
            <a:r>
              <a:rPr lang="en" sz="1300" b="1" u="sng">
                <a:solidFill>
                  <a:schemeClr val="dk2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창구 직원이 갈수록 줄어서 아들이 보내준 용돈을 뽑는데 1시간가량 걸릴 때도 있다</a:t>
            </a:r>
            <a:r>
              <a:rPr lang="en" sz="1300" b="1" u="sng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“</a:t>
            </a:r>
            <a:endParaRPr lang="en" sz="1300" b="1" u="sng">
              <a:solidFill>
                <a:srgbClr val="2b2b2b"/>
              </a:solidFill>
              <a:latin typeface="나눔스퀘어_ac Bold"/>
              <a:ea typeface="나눔스퀘어_ac Bold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solidFill>
                  <a:srgbClr val="2b2b2b"/>
                </a:solidFill>
                <a:latin typeface="나눔스퀘어_ac Bold"/>
                <a:ea typeface="나눔스퀘어_ac Bold"/>
                <a:cs typeface="맑은 고딕"/>
                <a:sym typeface="맑은 고딕"/>
              </a:rPr>
              <a:t>고 불만을 토로했습니다. </a:t>
            </a:r>
            <a:endParaRPr sz="1000"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" grpId="0"/>
      <p:bldP spid="704" grpId="1" animBg="1"/>
      <p:bldP spid="702" grpId="2" animBg="1"/>
      <p:bldP spid="700" grpId="3" animBg="1"/>
      <p:bldP spid="709" grpId="4"/>
      <p:bldP spid="710" grpId="5"/>
      <p:bldP spid="701" grpId="6" animBg="1"/>
      <p:bldP spid="705" grpId="7"/>
      <p:bldP spid="17" grpId="8" animBg="1"/>
      <p:bldP spid="19" grpId="9" animBg="1"/>
      <p:bldP spid="18" grpId="10" animBg="1"/>
      <p:bldP spid="20" grpId="11"/>
      <p:bldP spid="19" grpId="12" animBg="1"/>
      <p:bldP spid="18" grpId="13" animBg="1"/>
      <p:bldP spid="20" grpId="14"/>
      <p:bldP spid="27" grpId="15" animBg="1"/>
      <p:bldP spid="34" grpId="16"/>
      <p:bldP spid="35" grpId="17"/>
      <p:bldP spid="32" grpId="18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0"/>
          <p:cNvSpPr txBox="1">
            <a:spLocks noGrp="1"/>
          </p:cNvSpPr>
          <p:nvPr>
            <p:ph type="ctrTitle"/>
          </p:nvPr>
        </p:nvSpPr>
        <p:spPr>
          <a:xfrm>
            <a:off x="1410600" y="270118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7. 참고문헌 : 분석 데이터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graphicFrame>
        <p:nvGraphicFramePr>
          <p:cNvPr id="1033" name="Google Shape;1033;p50"/>
          <p:cNvGraphicFramePr/>
          <p:nvPr>
            <p:extLst>
              <p:ext uri="{D42A27DB-BD31-4B8C-83A1-F6EECF244321}">
                <p14:modId xmlns:p14="http://schemas.microsoft.com/office/powerpoint/2010/main" val="704829281"/>
              </p:ext>
            </p:extLst>
          </p:nvPr>
        </p:nvGraphicFramePr>
        <p:xfrm>
          <a:off x="1348013" y="861525"/>
          <a:ext cx="6447975" cy="390140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2149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93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49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데이터 명</a:t>
                      </a:r>
                      <a:endParaRPr sz="1700" b="1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출처</a:t>
                      </a:r>
                      <a:endParaRPr sz="1700" b="1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기준</a:t>
                      </a:r>
                      <a:r>
                        <a:rPr lang="ko-KR" altLang="en-US" sz="1700" b="1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연</a:t>
                      </a:r>
                      <a:r>
                        <a:rPr lang="en" sz="1700" b="1" dirty="0">
                          <a:solidFill>
                            <a:srgbClr val="FFFFFF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도</a:t>
                      </a:r>
                      <a:endParaRPr sz="1700" b="1" dirty="0">
                        <a:solidFill>
                          <a:srgbClr val="FFFFFF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기초생활보장수급자</a:t>
                      </a:r>
                      <a:endParaRPr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서울열린데이터광장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2018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독거노인</a:t>
                      </a:r>
                      <a:endParaRPr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서울열린데이터광장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2018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생활인구</a:t>
                      </a:r>
                      <a:endParaRPr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서울열린데이터광장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2018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소득</a:t>
                      </a:r>
                      <a:endParaRPr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서울시빅데이터캠퍼스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2019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연금</a:t>
                      </a:r>
                      <a:endParaRPr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서울열린데이터광장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2018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요양기관</a:t>
                      </a:r>
                      <a:endParaRPr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통계청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2018</a:t>
                      </a:r>
                      <a:endParaRPr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은행</a:t>
                      </a:r>
                      <a:endParaRPr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서울열린데이터광장</a:t>
                      </a:r>
                      <a:endParaRPr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2018</a:t>
                      </a:r>
                      <a:endParaRPr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1"/>
          <p:cNvSpPr txBox="1">
            <a:spLocks noGrp="1"/>
          </p:cNvSpPr>
          <p:nvPr>
            <p:ph type="body" idx="1"/>
          </p:nvPr>
        </p:nvSpPr>
        <p:spPr>
          <a:xfrm>
            <a:off x="273450" y="1106945"/>
            <a:ext cx="8597100" cy="32412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허준수,조승호(2017) “노인들의 삶의 만족도에 대한 인과모형 연구 - 유형별 사회참여활동의 매개효과를 중심으로”, 한국콘텐츠학회논문지 제 17권 제 1호, p.673~691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이유진,최명섭(2018) “노인 인구 밀집지역의 시공간적 분포와 결정요인 분석 - 서울 생활인구 빅데이터의 활용”, 서울도시연구 제19권 제4호, p.149~168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신승윤, 김동욱. (2019). “장노년층의 모바일기기 이용능력과 생활만족도에 관한 연구: 모바일기반 생활서비스 이용수준의 매개효과를 중심으로”. , 14(2), 227-267.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한국개발연구원(2011) “금융소비자 역량 강화를 위한 중장기 비전 연구”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이순호. (2016). “고령사회의 인프라: 노인금융시장의 구축”. 한반도선진화재단 기타 단행본, 16-29.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Newsway. (2020, May 12). [언택트 금융시대]코로나가 바꾼 금융거래 패턴...'창구의 시대' 끝났다. Retrieved September 03, 2020, from </a:t>
            </a: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  <a:hlinkClick r:id="rId3"/>
              </a:rPr>
              <a:t>http://www.newsway.co.kr/news/view?ud=2020051209270113348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디지털로 간편해진 은행업무 노년층은 '금융 소외'. (n.d.). Retrieved September 03, 2020, from </a:t>
            </a: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  <a:hlinkClick r:id="rId4"/>
              </a:rPr>
              <a:t>https://www.m-economynews.com/mobile/article.html?no=25113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"은행 대기시간 줄여라"...코로나19 우려에 방문예약 '인기'[이슈 ]. (2020, February 26). Retrieved September 03, 2020, from </a:t>
            </a: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  <a:hlinkClick r:id="rId5"/>
              </a:rPr>
              <a:t>https://www.hankyung.com/economy/article/2020022657726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이민우. (2020, August 10). [시론] 포스트코로나 시대 언택트 금융이 지배한다. Retrieved September 03, 2020, from </a:t>
            </a: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  <a:hlinkClick r:id="rId6"/>
              </a:rPr>
              <a:t>http://www.joongboo.com/news/articleView.html?idxno=363437825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이율. (2019, September 02). 한국, 2045년에 노인비중 세계 최고..."가장 빠르게 고령화". Retrieved September 03, 2020, from </a:t>
            </a: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  <a:hlinkClick r:id="rId7"/>
              </a:rPr>
              <a:t>https://www.yna.co.kr/view/AKR20190902080800002</a:t>
            </a:r>
            <a:endParaRPr lang="en"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en" sz="1000">
                <a:latin typeface="나눔스퀘어_ac Bold"/>
                <a:ea typeface="나눔스퀘어_ac Bold"/>
                <a:cs typeface="Roboto Medium"/>
                <a:sym typeface="Roboto Medium"/>
              </a:rPr>
              <a:t>점점 줄어드는 은행들 점점 기다리는 노인들. (2019, July 31). Retrieved September 03, 2020, from https://1boon.kakao.com/mk/5d40f0ceec5db05127c990e0</a:t>
            </a:r>
            <a:endParaRPr sz="1000">
              <a:latin typeface="나눔스퀘어_ac Bold"/>
              <a:ea typeface="나눔스퀘어_ac Bold"/>
              <a:cs typeface="Roboto Medium"/>
              <a:sym typeface="Roboto Medium"/>
            </a:endParaRPr>
          </a:p>
        </p:txBody>
      </p:sp>
      <p:sp>
        <p:nvSpPr>
          <p:cNvPr id="1039" name="Google Shape;1039;p51"/>
          <p:cNvSpPr txBox="1">
            <a:spLocks noGrp="1"/>
          </p:cNvSpPr>
          <p:nvPr>
            <p:ph type="ctrTitle" idx="0"/>
          </p:nvPr>
        </p:nvSpPr>
        <p:spPr>
          <a:xfrm>
            <a:off x="1336709" y="59414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7. 참고문헌 </a:t>
            </a: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oogle Shape;1044;p52"/>
          <p:cNvGrpSpPr/>
          <p:nvPr/>
        </p:nvGrpSpPr>
        <p:grpSpPr>
          <a:xfrm>
            <a:off x="4237331" y="1731885"/>
            <a:ext cx="1090502" cy="1018186"/>
            <a:chOff x="4694531" y="2250235"/>
            <a:chExt cx="1090502" cy="1018186"/>
          </a:xfrm>
        </p:grpSpPr>
        <p:sp>
          <p:nvSpPr>
            <p:cNvPr id="1045" name="Google Shape;1045;p52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52"/>
          <p:cNvSpPr txBox="1"/>
          <p:nvPr/>
        </p:nvSpPr>
        <p:spPr>
          <a:xfrm>
            <a:off x="605311" y="340153"/>
            <a:ext cx="3248400" cy="2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taatliches"/>
                <a:sym typeface="Staatliches"/>
              </a:rPr>
              <a:t>THANK Y</a:t>
            </a:r>
            <a:r>
              <a:rPr lang="en-US" sz="4000" dirty="0"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Staatliches"/>
                <a:sym typeface="Staatliches"/>
              </a:rPr>
              <a:t>OU</a:t>
            </a:r>
            <a:endParaRPr sz="4000" dirty="0">
              <a:solidFill>
                <a:srgbClr val="43434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Staatliches"/>
              <a:sym typeface="Staatliches"/>
            </a:endParaRPr>
          </a:p>
        </p:txBody>
      </p:sp>
      <p:sp>
        <p:nvSpPr>
          <p:cNvPr id="1050" name="Google Shape;1050;p52"/>
          <p:cNvSpPr txBox="1"/>
          <p:nvPr/>
        </p:nvSpPr>
        <p:spPr>
          <a:xfrm>
            <a:off x="800394" y="2698002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naheim"/>
                <a:sym typeface="Anaheim"/>
              </a:rPr>
              <a:t>Does anyone have any questions?</a:t>
            </a:r>
            <a:endParaRPr sz="1200" dirty="0">
              <a:solidFill>
                <a:srgbClr val="43434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Anaheim"/>
              <a:sym typeface="Anaheim"/>
            </a:endParaRPr>
          </a:p>
        </p:txBody>
      </p:sp>
      <p:grpSp>
        <p:nvGrpSpPr>
          <p:cNvPr id="1051" name="Google Shape;1051;p52"/>
          <p:cNvGrpSpPr/>
          <p:nvPr/>
        </p:nvGrpSpPr>
        <p:grpSpPr>
          <a:xfrm rot="756199">
            <a:off x="8106510" y="1734345"/>
            <a:ext cx="502396" cy="423275"/>
            <a:chOff x="2681574" y="1237063"/>
            <a:chExt cx="340338" cy="314998"/>
          </a:xfrm>
        </p:grpSpPr>
        <p:sp>
          <p:nvSpPr>
            <p:cNvPr id="1052" name="Google Shape;1052;p52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53A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52"/>
          <p:cNvGrpSpPr/>
          <p:nvPr/>
        </p:nvGrpSpPr>
        <p:grpSpPr>
          <a:xfrm>
            <a:off x="6472501" y="1281478"/>
            <a:ext cx="1000385" cy="883233"/>
            <a:chOff x="6472501" y="1326053"/>
            <a:chExt cx="1000385" cy="883233"/>
          </a:xfrm>
        </p:grpSpPr>
        <p:sp>
          <p:nvSpPr>
            <p:cNvPr id="1057" name="Google Shape;1057;p52"/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2"/>
          <p:cNvGrpSpPr/>
          <p:nvPr/>
        </p:nvGrpSpPr>
        <p:grpSpPr>
          <a:xfrm>
            <a:off x="6256625" y="936264"/>
            <a:ext cx="546250" cy="503056"/>
            <a:chOff x="6256625" y="616414"/>
            <a:chExt cx="546250" cy="503056"/>
          </a:xfrm>
        </p:grpSpPr>
        <p:sp>
          <p:nvSpPr>
            <p:cNvPr id="1062" name="Google Shape;1062;p52"/>
            <p:cNvSpPr/>
            <p:nvPr/>
          </p:nvSpPr>
          <p:spPr>
            <a:xfrm>
              <a:off x="6256625" y="616414"/>
              <a:ext cx="546250" cy="503056"/>
            </a:xfrm>
            <a:custGeom>
              <a:avLst/>
              <a:gdLst/>
              <a:ahLst/>
              <a:cxnLst/>
              <a:rect l="l" t="t" r="r" b="b"/>
              <a:pathLst>
                <a:path w="12305" h="11332" extrusionOk="0">
                  <a:moveTo>
                    <a:pt x="6142" y="0"/>
                  </a:moveTo>
                  <a:cubicBezTo>
                    <a:pt x="3460" y="0"/>
                    <a:pt x="1077" y="1903"/>
                    <a:pt x="571" y="4630"/>
                  </a:cubicBezTo>
                  <a:cubicBezTo>
                    <a:pt x="1" y="7706"/>
                    <a:pt x="2035" y="10663"/>
                    <a:pt x="5119" y="11234"/>
                  </a:cubicBezTo>
                  <a:cubicBezTo>
                    <a:pt x="5471" y="11300"/>
                    <a:pt x="5822" y="11332"/>
                    <a:pt x="6167" y="11332"/>
                  </a:cubicBezTo>
                  <a:cubicBezTo>
                    <a:pt x="8847" y="11332"/>
                    <a:pt x="11228" y="9429"/>
                    <a:pt x="11733" y="6705"/>
                  </a:cubicBezTo>
                  <a:cubicBezTo>
                    <a:pt x="12305" y="3629"/>
                    <a:pt x="10269" y="671"/>
                    <a:pt x="7186" y="97"/>
                  </a:cubicBezTo>
                  <a:cubicBezTo>
                    <a:pt x="6835" y="32"/>
                    <a:pt x="6486" y="0"/>
                    <a:pt x="6142" y="0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6321659" y="676342"/>
              <a:ext cx="416224" cy="383285"/>
            </a:xfrm>
            <a:custGeom>
              <a:avLst/>
              <a:gdLst/>
              <a:ahLst/>
              <a:cxnLst/>
              <a:rect l="l" t="t" r="r" b="b"/>
              <a:pathLst>
                <a:path w="9376" h="8634" extrusionOk="0">
                  <a:moveTo>
                    <a:pt x="4678" y="0"/>
                  </a:moveTo>
                  <a:cubicBezTo>
                    <a:pt x="2635" y="0"/>
                    <a:pt x="819" y="1451"/>
                    <a:pt x="434" y="3528"/>
                  </a:cubicBezTo>
                  <a:cubicBezTo>
                    <a:pt x="0" y="5872"/>
                    <a:pt x="1551" y="8125"/>
                    <a:pt x="3898" y="8559"/>
                  </a:cubicBezTo>
                  <a:cubicBezTo>
                    <a:pt x="4167" y="8610"/>
                    <a:pt x="4434" y="8634"/>
                    <a:pt x="4698" y="8634"/>
                  </a:cubicBezTo>
                  <a:cubicBezTo>
                    <a:pt x="6741" y="8634"/>
                    <a:pt x="8556" y="7183"/>
                    <a:pt x="8941" y="5107"/>
                  </a:cubicBezTo>
                  <a:cubicBezTo>
                    <a:pt x="9375" y="2763"/>
                    <a:pt x="7825" y="509"/>
                    <a:pt x="5477" y="74"/>
                  </a:cubicBezTo>
                  <a:cubicBezTo>
                    <a:pt x="5209" y="24"/>
                    <a:pt x="4942" y="0"/>
                    <a:pt x="4678" y="0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6339016" y="668929"/>
              <a:ext cx="386881" cy="228266"/>
            </a:xfrm>
            <a:custGeom>
              <a:avLst/>
              <a:gdLst/>
              <a:ahLst/>
              <a:cxnLst/>
              <a:rect l="l" t="t" r="r" b="b"/>
              <a:pathLst>
                <a:path w="8715" h="5142" extrusionOk="0">
                  <a:moveTo>
                    <a:pt x="4257" y="1"/>
                  </a:moveTo>
                  <a:cubicBezTo>
                    <a:pt x="4020" y="4"/>
                    <a:pt x="3787" y="26"/>
                    <a:pt x="3561" y="66"/>
                  </a:cubicBezTo>
                  <a:cubicBezTo>
                    <a:pt x="3335" y="102"/>
                    <a:pt x="3115" y="159"/>
                    <a:pt x="2908" y="227"/>
                  </a:cubicBezTo>
                  <a:cubicBezTo>
                    <a:pt x="2696" y="296"/>
                    <a:pt x="2498" y="382"/>
                    <a:pt x="2312" y="478"/>
                  </a:cubicBezTo>
                  <a:cubicBezTo>
                    <a:pt x="1935" y="665"/>
                    <a:pt x="1608" y="902"/>
                    <a:pt x="1332" y="1154"/>
                  </a:cubicBezTo>
                  <a:cubicBezTo>
                    <a:pt x="1059" y="1404"/>
                    <a:pt x="837" y="1674"/>
                    <a:pt x="660" y="1936"/>
                  </a:cubicBezTo>
                  <a:cubicBezTo>
                    <a:pt x="309" y="2459"/>
                    <a:pt x="148" y="2951"/>
                    <a:pt x="72" y="3289"/>
                  </a:cubicBezTo>
                  <a:cubicBezTo>
                    <a:pt x="0" y="3630"/>
                    <a:pt x="0" y="3824"/>
                    <a:pt x="22" y="3827"/>
                  </a:cubicBezTo>
                  <a:cubicBezTo>
                    <a:pt x="22" y="3827"/>
                    <a:pt x="22" y="3827"/>
                    <a:pt x="23" y="3827"/>
                  </a:cubicBezTo>
                  <a:cubicBezTo>
                    <a:pt x="48" y="3827"/>
                    <a:pt x="91" y="3641"/>
                    <a:pt x="198" y="3325"/>
                  </a:cubicBezTo>
                  <a:cubicBezTo>
                    <a:pt x="309" y="3006"/>
                    <a:pt x="496" y="2550"/>
                    <a:pt x="851" y="2068"/>
                  </a:cubicBezTo>
                  <a:cubicBezTo>
                    <a:pt x="1031" y="1828"/>
                    <a:pt x="1249" y="1584"/>
                    <a:pt x="1515" y="1358"/>
                  </a:cubicBezTo>
                  <a:cubicBezTo>
                    <a:pt x="1780" y="1132"/>
                    <a:pt x="2093" y="920"/>
                    <a:pt x="2448" y="751"/>
                  </a:cubicBezTo>
                  <a:cubicBezTo>
                    <a:pt x="2624" y="665"/>
                    <a:pt x="2810" y="590"/>
                    <a:pt x="3004" y="529"/>
                  </a:cubicBezTo>
                  <a:cubicBezTo>
                    <a:pt x="3201" y="468"/>
                    <a:pt x="3403" y="418"/>
                    <a:pt x="3615" y="385"/>
                  </a:cubicBezTo>
                  <a:cubicBezTo>
                    <a:pt x="3826" y="353"/>
                    <a:pt x="4041" y="332"/>
                    <a:pt x="4261" y="332"/>
                  </a:cubicBezTo>
                  <a:cubicBezTo>
                    <a:pt x="4480" y="332"/>
                    <a:pt x="4702" y="349"/>
                    <a:pt x="4929" y="382"/>
                  </a:cubicBezTo>
                  <a:cubicBezTo>
                    <a:pt x="5151" y="418"/>
                    <a:pt x="5366" y="468"/>
                    <a:pt x="5578" y="532"/>
                  </a:cubicBezTo>
                  <a:cubicBezTo>
                    <a:pt x="5786" y="600"/>
                    <a:pt x="5987" y="683"/>
                    <a:pt x="6178" y="780"/>
                  </a:cubicBezTo>
                  <a:cubicBezTo>
                    <a:pt x="6367" y="870"/>
                    <a:pt x="6547" y="981"/>
                    <a:pt x="6716" y="1099"/>
                  </a:cubicBezTo>
                  <a:cubicBezTo>
                    <a:pt x="6884" y="1215"/>
                    <a:pt x="7039" y="1344"/>
                    <a:pt x="7182" y="1477"/>
                  </a:cubicBezTo>
                  <a:cubicBezTo>
                    <a:pt x="7470" y="1745"/>
                    <a:pt x="7699" y="2040"/>
                    <a:pt x="7889" y="2335"/>
                  </a:cubicBezTo>
                  <a:cubicBezTo>
                    <a:pt x="8073" y="2632"/>
                    <a:pt x="8209" y="2930"/>
                    <a:pt x="8310" y="3213"/>
                  </a:cubicBezTo>
                  <a:cubicBezTo>
                    <a:pt x="8504" y="3777"/>
                    <a:pt x="8547" y="4273"/>
                    <a:pt x="8557" y="4606"/>
                  </a:cubicBezTo>
                  <a:cubicBezTo>
                    <a:pt x="8564" y="4947"/>
                    <a:pt x="8547" y="5138"/>
                    <a:pt x="8575" y="5141"/>
                  </a:cubicBezTo>
                  <a:cubicBezTo>
                    <a:pt x="8575" y="5141"/>
                    <a:pt x="8575" y="5141"/>
                    <a:pt x="8576" y="5141"/>
                  </a:cubicBezTo>
                  <a:cubicBezTo>
                    <a:pt x="8594" y="5141"/>
                    <a:pt x="8655" y="4954"/>
                    <a:pt x="8686" y="4613"/>
                  </a:cubicBezTo>
                  <a:cubicBezTo>
                    <a:pt x="8715" y="4265"/>
                    <a:pt x="8708" y="3748"/>
                    <a:pt x="8532" y="3142"/>
                  </a:cubicBezTo>
                  <a:cubicBezTo>
                    <a:pt x="8442" y="2840"/>
                    <a:pt x="8310" y="2517"/>
                    <a:pt x="8123" y="2194"/>
                  </a:cubicBezTo>
                  <a:cubicBezTo>
                    <a:pt x="7936" y="1875"/>
                    <a:pt x="7695" y="1552"/>
                    <a:pt x="7394" y="1258"/>
                  </a:cubicBezTo>
                  <a:cubicBezTo>
                    <a:pt x="7243" y="1110"/>
                    <a:pt x="7078" y="970"/>
                    <a:pt x="6899" y="841"/>
                  </a:cubicBezTo>
                  <a:cubicBezTo>
                    <a:pt x="6719" y="712"/>
                    <a:pt x="6529" y="594"/>
                    <a:pt x="6324" y="489"/>
                  </a:cubicBezTo>
                  <a:cubicBezTo>
                    <a:pt x="6120" y="385"/>
                    <a:pt x="5905" y="292"/>
                    <a:pt x="5678" y="220"/>
                  </a:cubicBezTo>
                  <a:cubicBezTo>
                    <a:pt x="5452" y="148"/>
                    <a:pt x="5219" y="91"/>
                    <a:pt x="4979" y="55"/>
                  </a:cubicBezTo>
                  <a:cubicBezTo>
                    <a:pt x="4735" y="19"/>
                    <a:pt x="4494" y="1"/>
                    <a:pt x="4257" y="1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6431261" y="735693"/>
              <a:ext cx="191864" cy="281937"/>
            </a:xfrm>
            <a:custGeom>
              <a:avLst/>
              <a:gdLst/>
              <a:ahLst/>
              <a:cxnLst/>
              <a:rect l="l" t="t" r="r" b="b"/>
              <a:pathLst>
                <a:path w="4322" h="6351" extrusionOk="0">
                  <a:moveTo>
                    <a:pt x="2226" y="1620"/>
                  </a:moveTo>
                  <a:lnTo>
                    <a:pt x="2064" y="2560"/>
                  </a:lnTo>
                  <a:cubicBezTo>
                    <a:pt x="1791" y="2420"/>
                    <a:pt x="1612" y="2259"/>
                    <a:pt x="1651" y="2025"/>
                  </a:cubicBezTo>
                  <a:cubicBezTo>
                    <a:pt x="1691" y="1807"/>
                    <a:pt x="1863" y="1638"/>
                    <a:pt x="2226" y="1620"/>
                  </a:cubicBezTo>
                  <a:close/>
                  <a:moveTo>
                    <a:pt x="2534" y="3816"/>
                  </a:moveTo>
                  <a:cubicBezTo>
                    <a:pt x="2803" y="3964"/>
                    <a:pt x="2972" y="4121"/>
                    <a:pt x="2932" y="4355"/>
                  </a:cubicBezTo>
                  <a:cubicBezTo>
                    <a:pt x="2897" y="4567"/>
                    <a:pt x="2721" y="4714"/>
                    <a:pt x="2377" y="4732"/>
                  </a:cubicBezTo>
                  <a:lnTo>
                    <a:pt x="2534" y="3816"/>
                  </a:lnTo>
                  <a:close/>
                  <a:moveTo>
                    <a:pt x="2502" y="1"/>
                  </a:moveTo>
                  <a:lnTo>
                    <a:pt x="2377" y="737"/>
                  </a:lnTo>
                  <a:cubicBezTo>
                    <a:pt x="2323" y="734"/>
                    <a:pt x="2270" y="732"/>
                    <a:pt x="2218" y="732"/>
                  </a:cubicBezTo>
                  <a:cubicBezTo>
                    <a:pt x="1249" y="732"/>
                    <a:pt x="691" y="1228"/>
                    <a:pt x="575" y="1896"/>
                  </a:cubicBezTo>
                  <a:cubicBezTo>
                    <a:pt x="413" y="2847"/>
                    <a:pt x="1192" y="3231"/>
                    <a:pt x="1899" y="3536"/>
                  </a:cubicBezTo>
                  <a:lnTo>
                    <a:pt x="1709" y="4646"/>
                  </a:lnTo>
                  <a:cubicBezTo>
                    <a:pt x="1239" y="4517"/>
                    <a:pt x="793" y="4255"/>
                    <a:pt x="503" y="3953"/>
                  </a:cubicBezTo>
                  <a:lnTo>
                    <a:pt x="0" y="4699"/>
                  </a:lnTo>
                  <a:cubicBezTo>
                    <a:pt x="316" y="5047"/>
                    <a:pt x="912" y="5360"/>
                    <a:pt x="1562" y="5514"/>
                  </a:cubicBezTo>
                  <a:lnTo>
                    <a:pt x="1440" y="6236"/>
                  </a:lnTo>
                  <a:lnTo>
                    <a:pt x="2100" y="6351"/>
                  </a:lnTo>
                  <a:lnTo>
                    <a:pt x="2229" y="5607"/>
                  </a:lnTo>
                  <a:cubicBezTo>
                    <a:pt x="2278" y="5610"/>
                    <a:pt x="2326" y="5611"/>
                    <a:pt x="2373" y="5611"/>
                  </a:cubicBezTo>
                  <a:cubicBezTo>
                    <a:pt x="3346" y="5611"/>
                    <a:pt x="3904" y="5116"/>
                    <a:pt x="4017" y="4459"/>
                  </a:cubicBezTo>
                  <a:cubicBezTo>
                    <a:pt x="4175" y="3523"/>
                    <a:pt x="3406" y="3138"/>
                    <a:pt x="2700" y="2840"/>
                  </a:cubicBezTo>
                  <a:lnTo>
                    <a:pt x="2894" y="1714"/>
                  </a:lnTo>
                  <a:cubicBezTo>
                    <a:pt x="3220" y="1810"/>
                    <a:pt x="3543" y="1982"/>
                    <a:pt x="3848" y="2230"/>
                  </a:cubicBezTo>
                  <a:lnTo>
                    <a:pt x="4322" y="1472"/>
                  </a:lnTo>
                  <a:cubicBezTo>
                    <a:pt x="3995" y="1179"/>
                    <a:pt x="3532" y="963"/>
                    <a:pt x="3044" y="837"/>
                  </a:cubicBezTo>
                  <a:lnTo>
                    <a:pt x="3166" y="11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2"/>
          <p:cNvGrpSpPr/>
          <p:nvPr/>
        </p:nvGrpSpPr>
        <p:grpSpPr>
          <a:xfrm flipH="1">
            <a:off x="7934272" y="3156168"/>
            <a:ext cx="921144" cy="1561106"/>
            <a:chOff x="4321997" y="3141168"/>
            <a:chExt cx="921144" cy="1561106"/>
          </a:xfrm>
        </p:grpSpPr>
        <p:sp>
          <p:nvSpPr>
            <p:cNvPr id="1067" name="Google Shape;1067;p52"/>
            <p:cNvSpPr/>
            <p:nvPr/>
          </p:nvSpPr>
          <p:spPr>
            <a:xfrm>
              <a:off x="4321997" y="3141168"/>
              <a:ext cx="921144" cy="1187366"/>
            </a:xfrm>
            <a:custGeom>
              <a:avLst/>
              <a:gdLst/>
              <a:ahLst/>
              <a:cxnLst/>
              <a:rect l="l" t="t" r="r" b="b"/>
              <a:pathLst>
                <a:path w="20750" h="26747" extrusionOk="0">
                  <a:moveTo>
                    <a:pt x="2574" y="0"/>
                  </a:moveTo>
                  <a:cubicBezTo>
                    <a:pt x="1560" y="0"/>
                    <a:pt x="524" y="638"/>
                    <a:pt x="269" y="1627"/>
                  </a:cubicBezTo>
                  <a:cubicBezTo>
                    <a:pt x="0" y="2664"/>
                    <a:pt x="607" y="3716"/>
                    <a:pt x="1264" y="4552"/>
                  </a:cubicBezTo>
                  <a:cubicBezTo>
                    <a:pt x="2240" y="5797"/>
                    <a:pt x="3396" y="6900"/>
                    <a:pt x="4680" y="7811"/>
                  </a:cubicBezTo>
                  <a:cubicBezTo>
                    <a:pt x="4910" y="7977"/>
                    <a:pt x="5162" y="8152"/>
                    <a:pt x="5251" y="8425"/>
                  </a:cubicBezTo>
                  <a:cubicBezTo>
                    <a:pt x="5412" y="8913"/>
                    <a:pt x="4946" y="9402"/>
                    <a:pt x="4461" y="9563"/>
                  </a:cubicBezTo>
                  <a:cubicBezTo>
                    <a:pt x="3916" y="9746"/>
                    <a:pt x="3320" y="9688"/>
                    <a:pt x="2745" y="9756"/>
                  </a:cubicBezTo>
                  <a:cubicBezTo>
                    <a:pt x="2175" y="9824"/>
                    <a:pt x="1554" y="10076"/>
                    <a:pt x="1335" y="10618"/>
                  </a:cubicBezTo>
                  <a:cubicBezTo>
                    <a:pt x="1034" y="11368"/>
                    <a:pt x="1662" y="12158"/>
                    <a:pt x="2283" y="12672"/>
                  </a:cubicBezTo>
                  <a:cubicBezTo>
                    <a:pt x="3521" y="13705"/>
                    <a:pt x="4935" y="14519"/>
                    <a:pt x="6443" y="15072"/>
                  </a:cubicBezTo>
                  <a:cubicBezTo>
                    <a:pt x="6981" y="15270"/>
                    <a:pt x="7552" y="15445"/>
                    <a:pt x="7986" y="15826"/>
                  </a:cubicBezTo>
                  <a:cubicBezTo>
                    <a:pt x="8424" y="16207"/>
                    <a:pt x="8686" y="16867"/>
                    <a:pt x="8424" y="17384"/>
                  </a:cubicBezTo>
                  <a:cubicBezTo>
                    <a:pt x="8209" y="17803"/>
                    <a:pt x="7723" y="17991"/>
                    <a:pt x="7244" y="17991"/>
                  </a:cubicBezTo>
                  <a:cubicBezTo>
                    <a:pt x="7133" y="17991"/>
                    <a:pt x="7023" y="17981"/>
                    <a:pt x="6917" y="17962"/>
                  </a:cubicBezTo>
                  <a:cubicBezTo>
                    <a:pt x="6350" y="17857"/>
                    <a:pt x="5843" y="17549"/>
                    <a:pt x="5305" y="17348"/>
                  </a:cubicBezTo>
                  <a:cubicBezTo>
                    <a:pt x="4931" y="17206"/>
                    <a:pt x="4517" y="17126"/>
                    <a:pt x="4111" y="17126"/>
                  </a:cubicBezTo>
                  <a:cubicBezTo>
                    <a:pt x="3419" y="17126"/>
                    <a:pt x="2751" y="17358"/>
                    <a:pt x="2344" y="17908"/>
                  </a:cubicBezTo>
                  <a:cubicBezTo>
                    <a:pt x="1917" y="18482"/>
                    <a:pt x="1881" y="19279"/>
                    <a:pt x="2096" y="19964"/>
                  </a:cubicBezTo>
                  <a:cubicBezTo>
                    <a:pt x="2308" y="20650"/>
                    <a:pt x="2745" y="21238"/>
                    <a:pt x="3209" y="21781"/>
                  </a:cubicBezTo>
                  <a:cubicBezTo>
                    <a:pt x="4828" y="23680"/>
                    <a:pt x="6902" y="25209"/>
                    <a:pt x="9246" y="26024"/>
                  </a:cubicBezTo>
                  <a:cubicBezTo>
                    <a:pt x="10555" y="26477"/>
                    <a:pt x="11811" y="26747"/>
                    <a:pt x="13072" y="26747"/>
                  </a:cubicBezTo>
                  <a:cubicBezTo>
                    <a:pt x="14065" y="26747"/>
                    <a:pt x="15061" y="26579"/>
                    <a:pt x="16087" y="26203"/>
                  </a:cubicBezTo>
                  <a:cubicBezTo>
                    <a:pt x="19885" y="23551"/>
                    <a:pt x="20749" y="18626"/>
                    <a:pt x="20599" y="14196"/>
                  </a:cubicBezTo>
                  <a:cubicBezTo>
                    <a:pt x="20574" y="13457"/>
                    <a:pt x="20653" y="12678"/>
                    <a:pt x="20301" y="12029"/>
                  </a:cubicBezTo>
                  <a:cubicBezTo>
                    <a:pt x="20028" y="11528"/>
                    <a:pt x="19475" y="11148"/>
                    <a:pt x="18933" y="11148"/>
                  </a:cubicBezTo>
                  <a:cubicBezTo>
                    <a:pt x="18776" y="11148"/>
                    <a:pt x="18619" y="11180"/>
                    <a:pt x="18471" y="11250"/>
                  </a:cubicBezTo>
                  <a:cubicBezTo>
                    <a:pt x="17921" y="11509"/>
                    <a:pt x="17681" y="12147"/>
                    <a:pt x="17373" y="12675"/>
                  </a:cubicBezTo>
                  <a:cubicBezTo>
                    <a:pt x="16967" y="13378"/>
                    <a:pt x="16356" y="13959"/>
                    <a:pt x="15639" y="14330"/>
                  </a:cubicBezTo>
                  <a:cubicBezTo>
                    <a:pt x="15341" y="14484"/>
                    <a:pt x="15000" y="14601"/>
                    <a:pt x="14672" y="14601"/>
                  </a:cubicBezTo>
                  <a:cubicBezTo>
                    <a:pt x="14481" y="14601"/>
                    <a:pt x="14294" y="14561"/>
                    <a:pt x="14124" y="14466"/>
                  </a:cubicBezTo>
                  <a:cubicBezTo>
                    <a:pt x="13485" y="14114"/>
                    <a:pt x="13410" y="13235"/>
                    <a:pt x="13413" y="12499"/>
                  </a:cubicBezTo>
                  <a:cubicBezTo>
                    <a:pt x="13424" y="11128"/>
                    <a:pt x="13432" y="9760"/>
                    <a:pt x="13442" y="8389"/>
                  </a:cubicBezTo>
                  <a:cubicBezTo>
                    <a:pt x="13445" y="7654"/>
                    <a:pt x="13445" y="6903"/>
                    <a:pt x="13220" y="6206"/>
                  </a:cubicBezTo>
                  <a:cubicBezTo>
                    <a:pt x="12990" y="5507"/>
                    <a:pt x="12484" y="4861"/>
                    <a:pt x="11784" y="4664"/>
                  </a:cubicBezTo>
                  <a:cubicBezTo>
                    <a:pt x="11666" y="4631"/>
                    <a:pt x="11543" y="4615"/>
                    <a:pt x="11419" y="4615"/>
                  </a:cubicBezTo>
                  <a:cubicBezTo>
                    <a:pt x="10815" y="4615"/>
                    <a:pt x="10198" y="4993"/>
                    <a:pt x="10075" y="5590"/>
                  </a:cubicBezTo>
                  <a:cubicBezTo>
                    <a:pt x="10011" y="5891"/>
                    <a:pt x="10072" y="6203"/>
                    <a:pt x="10054" y="6505"/>
                  </a:cubicBezTo>
                  <a:cubicBezTo>
                    <a:pt x="10032" y="6814"/>
                    <a:pt x="9888" y="7151"/>
                    <a:pt x="9602" y="7233"/>
                  </a:cubicBezTo>
                  <a:cubicBezTo>
                    <a:pt x="9555" y="7247"/>
                    <a:pt x="9508" y="7253"/>
                    <a:pt x="9462" y="7253"/>
                  </a:cubicBezTo>
                  <a:cubicBezTo>
                    <a:pt x="9216" y="7253"/>
                    <a:pt x="8978" y="7077"/>
                    <a:pt x="8794" y="6896"/>
                  </a:cubicBezTo>
                  <a:cubicBezTo>
                    <a:pt x="8033" y="6156"/>
                    <a:pt x="7520" y="5199"/>
                    <a:pt x="7039" y="4247"/>
                  </a:cubicBezTo>
                  <a:cubicBezTo>
                    <a:pt x="6557" y="3296"/>
                    <a:pt x="6091" y="2323"/>
                    <a:pt x="5402" y="1516"/>
                  </a:cubicBezTo>
                  <a:cubicBezTo>
                    <a:pt x="4713" y="704"/>
                    <a:pt x="3762" y="62"/>
                    <a:pt x="2710" y="4"/>
                  </a:cubicBezTo>
                  <a:cubicBezTo>
                    <a:pt x="2665" y="2"/>
                    <a:pt x="2619" y="0"/>
                    <a:pt x="2574" y="0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4380949" y="3168602"/>
              <a:ext cx="665088" cy="1533672"/>
            </a:xfrm>
            <a:custGeom>
              <a:avLst/>
              <a:gdLst/>
              <a:ahLst/>
              <a:cxnLst/>
              <a:rect l="l" t="t" r="r" b="b"/>
              <a:pathLst>
                <a:path w="14982" h="34548" extrusionOk="0">
                  <a:moveTo>
                    <a:pt x="0" y="0"/>
                  </a:moveTo>
                  <a:cubicBezTo>
                    <a:pt x="0" y="4"/>
                    <a:pt x="25" y="25"/>
                    <a:pt x="72" y="72"/>
                  </a:cubicBezTo>
                  <a:cubicBezTo>
                    <a:pt x="125" y="118"/>
                    <a:pt x="201" y="183"/>
                    <a:pt x="291" y="266"/>
                  </a:cubicBezTo>
                  <a:cubicBezTo>
                    <a:pt x="485" y="434"/>
                    <a:pt x="768" y="686"/>
                    <a:pt x="1124" y="1019"/>
                  </a:cubicBezTo>
                  <a:cubicBezTo>
                    <a:pt x="1838" y="1684"/>
                    <a:pt x="2843" y="2681"/>
                    <a:pt x="3934" y="4049"/>
                  </a:cubicBezTo>
                  <a:cubicBezTo>
                    <a:pt x="4480" y="4731"/>
                    <a:pt x="5047" y="5502"/>
                    <a:pt x="5643" y="6342"/>
                  </a:cubicBezTo>
                  <a:cubicBezTo>
                    <a:pt x="6238" y="7182"/>
                    <a:pt x="6866" y="8083"/>
                    <a:pt x="7491" y="9056"/>
                  </a:cubicBezTo>
                  <a:cubicBezTo>
                    <a:pt x="8115" y="10029"/>
                    <a:pt x="8744" y="11073"/>
                    <a:pt x="9304" y="12200"/>
                  </a:cubicBezTo>
                  <a:cubicBezTo>
                    <a:pt x="9587" y="12760"/>
                    <a:pt x="9842" y="13349"/>
                    <a:pt x="10096" y="13949"/>
                  </a:cubicBezTo>
                  <a:cubicBezTo>
                    <a:pt x="10355" y="14547"/>
                    <a:pt x="10613" y="15158"/>
                    <a:pt x="10879" y="15771"/>
                  </a:cubicBezTo>
                  <a:cubicBezTo>
                    <a:pt x="11924" y="18238"/>
                    <a:pt x="12843" y="20620"/>
                    <a:pt x="13499" y="22846"/>
                  </a:cubicBezTo>
                  <a:cubicBezTo>
                    <a:pt x="14160" y="25072"/>
                    <a:pt x="14551" y="27132"/>
                    <a:pt x="14723" y="28876"/>
                  </a:cubicBezTo>
                  <a:cubicBezTo>
                    <a:pt x="14899" y="30624"/>
                    <a:pt x="14864" y="32053"/>
                    <a:pt x="14791" y="33029"/>
                  </a:cubicBezTo>
                  <a:cubicBezTo>
                    <a:pt x="14752" y="33517"/>
                    <a:pt x="14716" y="33898"/>
                    <a:pt x="14680" y="34156"/>
                  </a:cubicBezTo>
                  <a:cubicBezTo>
                    <a:pt x="14666" y="34279"/>
                    <a:pt x="14655" y="34375"/>
                    <a:pt x="14648" y="34447"/>
                  </a:cubicBezTo>
                  <a:cubicBezTo>
                    <a:pt x="14640" y="34515"/>
                    <a:pt x="14637" y="34547"/>
                    <a:pt x="14640" y="34547"/>
                  </a:cubicBezTo>
                  <a:cubicBezTo>
                    <a:pt x="14645" y="34547"/>
                    <a:pt x="14652" y="34515"/>
                    <a:pt x="14662" y="34451"/>
                  </a:cubicBezTo>
                  <a:cubicBezTo>
                    <a:pt x="14673" y="34378"/>
                    <a:pt x="14688" y="34282"/>
                    <a:pt x="14709" y="34160"/>
                  </a:cubicBezTo>
                  <a:cubicBezTo>
                    <a:pt x="14752" y="33905"/>
                    <a:pt x="14799" y="33525"/>
                    <a:pt x="14845" y="33033"/>
                  </a:cubicBezTo>
                  <a:cubicBezTo>
                    <a:pt x="14932" y="32053"/>
                    <a:pt x="14982" y="30624"/>
                    <a:pt x="14817" y="28869"/>
                  </a:cubicBezTo>
                  <a:cubicBezTo>
                    <a:pt x="14659" y="27114"/>
                    <a:pt x="14274" y="25043"/>
                    <a:pt x="13618" y="22810"/>
                  </a:cubicBezTo>
                  <a:cubicBezTo>
                    <a:pt x="12965" y="20574"/>
                    <a:pt x="12049" y="18183"/>
                    <a:pt x="11001" y="15718"/>
                  </a:cubicBezTo>
                  <a:cubicBezTo>
                    <a:pt x="10739" y="15104"/>
                    <a:pt x="10477" y="14494"/>
                    <a:pt x="10222" y="13894"/>
                  </a:cubicBezTo>
                  <a:cubicBezTo>
                    <a:pt x="9964" y="13295"/>
                    <a:pt x="9709" y="12703"/>
                    <a:pt x="9422" y="12140"/>
                  </a:cubicBezTo>
                  <a:cubicBezTo>
                    <a:pt x="8855" y="11009"/>
                    <a:pt x="8227" y="9960"/>
                    <a:pt x="7595" y="8988"/>
                  </a:cubicBezTo>
                  <a:cubicBezTo>
                    <a:pt x="6967" y="8015"/>
                    <a:pt x="6332" y="7114"/>
                    <a:pt x="5732" y="6274"/>
                  </a:cubicBezTo>
                  <a:cubicBezTo>
                    <a:pt x="5133" y="5438"/>
                    <a:pt x="4558" y="4670"/>
                    <a:pt x="4006" y="3988"/>
                  </a:cubicBezTo>
                  <a:cubicBezTo>
                    <a:pt x="2903" y="2624"/>
                    <a:pt x="1884" y="1634"/>
                    <a:pt x="1159" y="980"/>
                  </a:cubicBezTo>
                  <a:cubicBezTo>
                    <a:pt x="797" y="653"/>
                    <a:pt x="506" y="406"/>
                    <a:pt x="309" y="244"/>
                  </a:cubicBezTo>
                  <a:cubicBezTo>
                    <a:pt x="211" y="166"/>
                    <a:pt x="140" y="105"/>
                    <a:pt x="82" y="61"/>
                  </a:cubicBezTo>
                  <a:cubicBezTo>
                    <a:pt x="29" y="18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4797120" y="3348164"/>
              <a:ext cx="48477" cy="359002"/>
            </a:xfrm>
            <a:custGeom>
              <a:avLst/>
              <a:gdLst/>
              <a:ahLst/>
              <a:cxnLst/>
              <a:rect l="l" t="t" r="r" b="b"/>
              <a:pathLst>
                <a:path w="1092" h="8087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74" y="1"/>
                    <a:pt x="1041" y="108"/>
                    <a:pt x="991" y="309"/>
                  </a:cubicBezTo>
                  <a:cubicBezTo>
                    <a:pt x="937" y="510"/>
                    <a:pt x="876" y="801"/>
                    <a:pt x="808" y="1167"/>
                  </a:cubicBezTo>
                  <a:cubicBezTo>
                    <a:pt x="668" y="1892"/>
                    <a:pt x="528" y="2908"/>
                    <a:pt x="413" y="4028"/>
                  </a:cubicBezTo>
                  <a:cubicBezTo>
                    <a:pt x="302" y="5133"/>
                    <a:pt x="198" y="6135"/>
                    <a:pt x="123" y="6899"/>
                  </a:cubicBezTo>
                  <a:cubicBezTo>
                    <a:pt x="87" y="7244"/>
                    <a:pt x="54" y="7535"/>
                    <a:pt x="29" y="7767"/>
                  </a:cubicBezTo>
                  <a:cubicBezTo>
                    <a:pt x="7" y="7972"/>
                    <a:pt x="0" y="8087"/>
                    <a:pt x="7" y="8087"/>
                  </a:cubicBezTo>
                  <a:cubicBezTo>
                    <a:pt x="7" y="8087"/>
                    <a:pt x="8" y="8087"/>
                    <a:pt x="8" y="8087"/>
                  </a:cubicBezTo>
                  <a:cubicBezTo>
                    <a:pt x="19" y="8087"/>
                    <a:pt x="44" y="7976"/>
                    <a:pt x="80" y="7775"/>
                  </a:cubicBezTo>
                  <a:cubicBezTo>
                    <a:pt x="118" y="7570"/>
                    <a:pt x="166" y="7276"/>
                    <a:pt x="216" y="6910"/>
                  </a:cubicBezTo>
                  <a:cubicBezTo>
                    <a:pt x="320" y="6178"/>
                    <a:pt x="431" y="5161"/>
                    <a:pt x="546" y="4042"/>
                  </a:cubicBezTo>
                  <a:cubicBezTo>
                    <a:pt x="661" y="2922"/>
                    <a:pt x="786" y="1910"/>
                    <a:pt x="901" y="1182"/>
                  </a:cubicBezTo>
                  <a:cubicBezTo>
                    <a:pt x="955" y="819"/>
                    <a:pt x="1006" y="524"/>
                    <a:pt x="1041" y="320"/>
                  </a:cubicBezTo>
                  <a:cubicBezTo>
                    <a:pt x="1077" y="119"/>
                    <a:pt x="1092" y="4"/>
                    <a:pt x="108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4377886" y="3628362"/>
              <a:ext cx="419731" cy="78930"/>
            </a:xfrm>
            <a:custGeom>
              <a:avLst/>
              <a:gdLst/>
              <a:ahLst/>
              <a:cxnLst/>
              <a:rect l="l" t="t" r="r" b="b"/>
              <a:pathLst>
                <a:path w="9455" h="1778" extrusionOk="0">
                  <a:moveTo>
                    <a:pt x="209" y="1"/>
                  </a:moveTo>
                  <a:cubicBezTo>
                    <a:pt x="74" y="1"/>
                    <a:pt x="0" y="4"/>
                    <a:pt x="0" y="9"/>
                  </a:cubicBezTo>
                  <a:cubicBezTo>
                    <a:pt x="0" y="20"/>
                    <a:pt x="137" y="34"/>
                    <a:pt x="378" y="55"/>
                  </a:cubicBezTo>
                  <a:cubicBezTo>
                    <a:pt x="622" y="77"/>
                    <a:pt x="974" y="106"/>
                    <a:pt x="1405" y="156"/>
                  </a:cubicBezTo>
                  <a:cubicBezTo>
                    <a:pt x="2270" y="249"/>
                    <a:pt x="3461" y="422"/>
                    <a:pt x="4768" y="666"/>
                  </a:cubicBezTo>
                  <a:cubicBezTo>
                    <a:pt x="6074" y="917"/>
                    <a:pt x="7248" y="1190"/>
                    <a:pt x="8088" y="1417"/>
                  </a:cubicBezTo>
                  <a:cubicBezTo>
                    <a:pt x="8511" y="1524"/>
                    <a:pt x="8848" y="1621"/>
                    <a:pt x="9085" y="1685"/>
                  </a:cubicBezTo>
                  <a:cubicBezTo>
                    <a:pt x="9288" y="1745"/>
                    <a:pt x="9415" y="1777"/>
                    <a:pt x="9445" y="1777"/>
                  </a:cubicBezTo>
                  <a:cubicBezTo>
                    <a:pt x="9449" y="1777"/>
                    <a:pt x="9451" y="1776"/>
                    <a:pt x="9451" y="1775"/>
                  </a:cubicBezTo>
                  <a:cubicBezTo>
                    <a:pt x="9455" y="1768"/>
                    <a:pt x="9330" y="1718"/>
                    <a:pt x="9100" y="1635"/>
                  </a:cubicBezTo>
                  <a:cubicBezTo>
                    <a:pt x="8870" y="1553"/>
                    <a:pt x="8533" y="1442"/>
                    <a:pt x="8113" y="1319"/>
                  </a:cubicBezTo>
                  <a:cubicBezTo>
                    <a:pt x="7276" y="1072"/>
                    <a:pt x="6103" y="781"/>
                    <a:pt x="4793" y="534"/>
                  </a:cubicBezTo>
                  <a:cubicBezTo>
                    <a:pt x="3482" y="285"/>
                    <a:pt x="2283" y="128"/>
                    <a:pt x="1415" y="60"/>
                  </a:cubicBezTo>
                  <a:cubicBezTo>
                    <a:pt x="981" y="24"/>
                    <a:pt x="625" y="9"/>
                    <a:pt x="381" y="2"/>
                  </a:cubicBezTo>
                  <a:cubicBezTo>
                    <a:pt x="316" y="1"/>
                    <a:pt x="258" y="1"/>
                    <a:pt x="209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4980013" y="3637507"/>
              <a:ext cx="211663" cy="535906"/>
            </a:xfrm>
            <a:custGeom>
              <a:avLst/>
              <a:gdLst/>
              <a:ahLst/>
              <a:cxnLst/>
              <a:rect l="l" t="t" r="r" b="b"/>
              <a:pathLst>
                <a:path w="4768" h="12072" extrusionOk="0">
                  <a:moveTo>
                    <a:pt x="4764" y="0"/>
                  </a:moveTo>
                  <a:lnTo>
                    <a:pt x="4764" y="0"/>
                  </a:lnTo>
                  <a:cubicBezTo>
                    <a:pt x="4760" y="0"/>
                    <a:pt x="4739" y="40"/>
                    <a:pt x="4699" y="119"/>
                  </a:cubicBezTo>
                  <a:cubicBezTo>
                    <a:pt x="4656" y="209"/>
                    <a:pt x="4602" y="323"/>
                    <a:pt x="4538" y="460"/>
                  </a:cubicBezTo>
                  <a:cubicBezTo>
                    <a:pt x="4397" y="758"/>
                    <a:pt x="4208" y="1192"/>
                    <a:pt x="3981" y="1734"/>
                  </a:cubicBezTo>
                  <a:cubicBezTo>
                    <a:pt x="3526" y="2818"/>
                    <a:pt x="2944" y="4333"/>
                    <a:pt x="2323" y="6013"/>
                  </a:cubicBezTo>
                  <a:cubicBezTo>
                    <a:pt x="1702" y="7696"/>
                    <a:pt x="1132" y="9214"/>
                    <a:pt x="701" y="10306"/>
                  </a:cubicBezTo>
                  <a:cubicBezTo>
                    <a:pt x="489" y="10833"/>
                    <a:pt x="313" y="11271"/>
                    <a:pt x="184" y="11594"/>
                  </a:cubicBezTo>
                  <a:cubicBezTo>
                    <a:pt x="130" y="11734"/>
                    <a:pt x="83" y="11853"/>
                    <a:pt x="47" y="11946"/>
                  </a:cubicBezTo>
                  <a:cubicBezTo>
                    <a:pt x="15" y="12028"/>
                    <a:pt x="1" y="12072"/>
                    <a:pt x="4" y="12072"/>
                  </a:cubicBezTo>
                  <a:cubicBezTo>
                    <a:pt x="4" y="12072"/>
                    <a:pt x="5" y="12072"/>
                    <a:pt x="5" y="12072"/>
                  </a:cubicBezTo>
                  <a:cubicBezTo>
                    <a:pt x="14" y="12072"/>
                    <a:pt x="35" y="12032"/>
                    <a:pt x="69" y="11957"/>
                  </a:cubicBezTo>
                  <a:cubicBezTo>
                    <a:pt x="116" y="11866"/>
                    <a:pt x="169" y="11752"/>
                    <a:pt x="231" y="11616"/>
                  </a:cubicBezTo>
                  <a:cubicBezTo>
                    <a:pt x="370" y="11318"/>
                    <a:pt x="561" y="10884"/>
                    <a:pt x="791" y="10342"/>
                  </a:cubicBezTo>
                  <a:cubicBezTo>
                    <a:pt x="1246" y="9257"/>
                    <a:pt x="1828" y="7743"/>
                    <a:pt x="2449" y="6063"/>
                  </a:cubicBezTo>
                  <a:cubicBezTo>
                    <a:pt x="3070" y="4380"/>
                    <a:pt x="3637" y="2861"/>
                    <a:pt x="4071" y="1770"/>
                  </a:cubicBezTo>
                  <a:cubicBezTo>
                    <a:pt x="4283" y="1242"/>
                    <a:pt x="4455" y="805"/>
                    <a:pt x="4584" y="482"/>
                  </a:cubicBezTo>
                  <a:cubicBezTo>
                    <a:pt x="4642" y="341"/>
                    <a:pt x="4689" y="223"/>
                    <a:pt x="4725" y="129"/>
                  </a:cubicBezTo>
                  <a:cubicBezTo>
                    <a:pt x="4753" y="48"/>
                    <a:pt x="4768" y="5"/>
                    <a:pt x="4764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4422677" y="3993702"/>
              <a:ext cx="557747" cy="179790"/>
            </a:xfrm>
            <a:custGeom>
              <a:avLst/>
              <a:gdLst/>
              <a:ahLst/>
              <a:cxnLst/>
              <a:rect l="l" t="t" r="r" b="b"/>
              <a:pathLst>
                <a:path w="12564" h="4050" extrusionOk="0">
                  <a:moveTo>
                    <a:pt x="8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6"/>
                    <a:pt x="43" y="24"/>
                    <a:pt x="126" y="52"/>
                  </a:cubicBezTo>
                  <a:cubicBezTo>
                    <a:pt x="227" y="85"/>
                    <a:pt x="345" y="125"/>
                    <a:pt x="492" y="175"/>
                  </a:cubicBezTo>
                  <a:cubicBezTo>
                    <a:pt x="830" y="286"/>
                    <a:pt x="1282" y="433"/>
                    <a:pt x="1834" y="612"/>
                  </a:cubicBezTo>
                  <a:cubicBezTo>
                    <a:pt x="2972" y="978"/>
                    <a:pt x="4534" y="1506"/>
                    <a:pt x="6260" y="2091"/>
                  </a:cubicBezTo>
                  <a:cubicBezTo>
                    <a:pt x="7987" y="2676"/>
                    <a:pt x="9555" y="3186"/>
                    <a:pt x="10700" y="3531"/>
                  </a:cubicBezTo>
                  <a:cubicBezTo>
                    <a:pt x="11271" y="3706"/>
                    <a:pt x="11734" y="3839"/>
                    <a:pt x="12057" y="3925"/>
                  </a:cubicBezTo>
                  <a:cubicBezTo>
                    <a:pt x="12204" y="3965"/>
                    <a:pt x="12330" y="3998"/>
                    <a:pt x="12430" y="4026"/>
                  </a:cubicBezTo>
                  <a:cubicBezTo>
                    <a:pt x="12495" y="4040"/>
                    <a:pt x="12538" y="4050"/>
                    <a:pt x="12553" y="4050"/>
                  </a:cubicBezTo>
                  <a:cubicBezTo>
                    <a:pt x="12557" y="4050"/>
                    <a:pt x="12559" y="4049"/>
                    <a:pt x="12559" y="4048"/>
                  </a:cubicBezTo>
                  <a:cubicBezTo>
                    <a:pt x="12563" y="4044"/>
                    <a:pt x="12520" y="4026"/>
                    <a:pt x="12438" y="3998"/>
                  </a:cubicBezTo>
                  <a:cubicBezTo>
                    <a:pt x="12337" y="3965"/>
                    <a:pt x="12219" y="3925"/>
                    <a:pt x="12072" y="3875"/>
                  </a:cubicBezTo>
                  <a:cubicBezTo>
                    <a:pt x="11734" y="3768"/>
                    <a:pt x="11282" y="3620"/>
                    <a:pt x="10725" y="3441"/>
                  </a:cubicBezTo>
                  <a:cubicBezTo>
                    <a:pt x="9591" y="3072"/>
                    <a:pt x="8030" y="2543"/>
                    <a:pt x="6303" y="1962"/>
                  </a:cubicBezTo>
                  <a:cubicBezTo>
                    <a:pt x="4577" y="1377"/>
                    <a:pt x="3008" y="864"/>
                    <a:pt x="1864" y="519"/>
                  </a:cubicBezTo>
                  <a:cubicBezTo>
                    <a:pt x="1292" y="347"/>
                    <a:pt x="830" y="211"/>
                    <a:pt x="507" y="125"/>
                  </a:cubicBezTo>
                  <a:cubicBezTo>
                    <a:pt x="356" y="85"/>
                    <a:pt x="234" y="52"/>
                    <a:pt x="133" y="27"/>
                  </a:cubicBezTo>
                  <a:cubicBezTo>
                    <a:pt x="65" y="10"/>
                    <a:pt x="23" y="0"/>
                    <a:pt x="8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2"/>
          <p:cNvGrpSpPr/>
          <p:nvPr/>
        </p:nvGrpSpPr>
        <p:grpSpPr>
          <a:xfrm>
            <a:off x="4980432" y="915866"/>
            <a:ext cx="773384" cy="715644"/>
            <a:chOff x="2681574" y="1237063"/>
            <a:chExt cx="340338" cy="314998"/>
          </a:xfrm>
        </p:grpSpPr>
        <p:sp>
          <p:nvSpPr>
            <p:cNvPr id="1074" name="Google Shape;1074;p52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53A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52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1079" name="Google Shape;1079;p52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52"/>
          <p:cNvGrpSpPr/>
          <p:nvPr/>
        </p:nvGrpSpPr>
        <p:grpSpPr>
          <a:xfrm rot="-721003">
            <a:off x="4854784" y="1530565"/>
            <a:ext cx="1961438" cy="2825117"/>
            <a:chOff x="4937611" y="1161749"/>
            <a:chExt cx="1961412" cy="2825079"/>
          </a:xfrm>
        </p:grpSpPr>
        <p:sp>
          <p:nvSpPr>
            <p:cNvPr id="1085" name="Google Shape;1085;p52"/>
            <p:cNvSpPr/>
            <p:nvPr/>
          </p:nvSpPr>
          <p:spPr>
            <a:xfrm>
              <a:off x="5456776" y="1161749"/>
              <a:ext cx="1117961" cy="499117"/>
            </a:xfrm>
            <a:custGeom>
              <a:avLst/>
              <a:gdLst/>
              <a:ahLst/>
              <a:cxnLst/>
              <a:rect l="l" t="t" r="r" b="b"/>
              <a:pathLst>
                <a:path w="34909" h="15584" extrusionOk="0">
                  <a:moveTo>
                    <a:pt x="1" y="0"/>
                  </a:moveTo>
                  <a:cubicBezTo>
                    <a:pt x="8550" y="5252"/>
                    <a:pt x="8348" y="15583"/>
                    <a:pt x="8348" y="15583"/>
                  </a:cubicBezTo>
                  <a:lnTo>
                    <a:pt x="34909" y="15583"/>
                  </a:lnTo>
                  <a:cubicBezTo>
                    <a:pt x="34846" y="6279"/>
                    <a:pt x="27099" y="0"/>
                    <a:pt x="270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5815749" y="1280498"/>
              <a:ext cx="442746" cy="3875"/>
            </a:xfrm>
            <a:custGeom>
              <a:avLst/>
              <a:gdLst/>
              <a:ahLst/>
              <a:cxnLst/>
              <a:rect l="l" t="t" r="r" b="b"/>
              <a:pathLst>
                <a:path w="13825" h="121" extrusionOk="0">
                  <a:moveTo>
                    <a:pt x="6910" y="1"/>
                  </a:moveTo>
                  <a:cubicBezTo>
                    <a:pt x="3093" y="1"/>
                    <a:pt x="1" y="27"/>
                    <a:pt x="1" y="61"/>
                  </a:cubicBezTo>
                  <a:cubicBezTo>
                    <a:pt x="1" y="94"/>
                    <a:pt x="3093" y="120"/>
                    <a:pt x="6910" y="120"/>
                  </a:cubicBezTo>
                  <a:cubicBezTo>
                    <a:pt x="10728" y="120"/>
                    <a:pt x="13825" y="94"/>
                    <a:pt x="13825" y="61"/>
                  </a:cubicBezTo>
                  <a:cubicBezTo>
                    <a:pt x="13825" y="27"/>
                    <a:pt x="10728" y="1"/>
                    <a:pt x="6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5766462" y="1340321"/>
              <a:ext cx="586762" cy="3875"/>
            </a:xfrm>
            <a:custGeom>
              <a:avLst/>
              <a:gdLst/>
              <a:ahLst/>
              <a:cxnLst/>
              <a:rect l="l" t="t" r="r" b="b"/>
              <a:pathLst>
                <a:path w="18322" h="121" extrusionOk="0">
                  <a:moveTo>
                    <a:pt x="9159" y="0"/>
                  </a:moveTo>
                  <a:cubicBezTo>
                    <a:pt x="4102" y="0"/>
                    <a:pt x="1" y="27"/>
                    <a:pt x="1" y="60"/>
                  </a:cubicBezTo>
                  <a:cubicBezTo>
                    <a:pt x="1" y="94"/>
                    <a:pt x="4102" y="120"/>
                    <a:pt x="9159" y="120"/>
                  </a:cubicBezTo>
                  <a:cubicBezTo>
                    <a:pt x="14221" y="120"/>
                    <a:pt x="18322" y="94"/>
                    <a:pt x="18322" y="60"/>
                  </a:cubicBezTo>
                  <a:cubicBezTo>
                    <a:pt x="18322" y="27"/>
                    <a:pt x="14221" y="0"/>
                    <a:pt x="9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5815749" y="1491737"/>
              <a:ext cx="586762" cy="4003"/>
            </a:xfrm>
            <a:custGeom>
              <a:avLst/>
              <a:gdLst/>
              <a:ahLst/>
              <a:cxnLst/>
              <a:rect l="l" t="t" r="r" b="b"/>
              <a:pathLst>
                <a:path w="18322" h="125" extrusionOk="0">
                  <a:moveTo>
                    <a:pt x="9160" y="1"/>
                  </a:moveTo>
                  <a:cubicBezTo>
                    <a:pt x="4102" y="1"/>
                    <a:pt x="1" y="31"/>
                    <a:pt x="1" y="65"/>
                  </a:cubicBezTo>
                  <a:cubicBezTo>
                    <a:pt x="1" y="95"/>
                    <a:pt x="4102" y="125"/>
                    <a:pt x="9160" y="125"/>
                  </a:cubicBezTo>
                  <a:cubicBezTo>
                    <a:pt x="14220" y="125"/>
                    <a:pt x="18321" y="95"/>
                    <a:pt x="18321" y="65"/>
                  </a:cubicBezTo>
                  <a:cubicBezTo>
                    <a:pt x="18321" y="31"/>
                    <a:pt x="14220" y="1"/>
                    <a:pt x="9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5790033" y="1409368"/>
              <a:ext cx="305903" cy="3843"/>
            </a:xfrm>
            <a:custGeom>
              <a:avLst/>
              <a:gdLst/>
              <a:ahLst/>
              <a:cxnLst/>
              <a:rect l="l" t="t" r="r" b="b"/>
              <a:pathLst>
                <a:path w="9552" h="120" extrusionOk="0">
                  <a:moveTo>
                    <a:pt x="4778" y="0"/>
                  </a:moveTo>
                  <a:cubicBezTo>
                    <a:pt x="3459" y="0"/>
                    <a:pt x="2264" y="7"/>
                    <a:pt x="1402" y="18"/>
                  </a:cubicBezTo>
                  <a:cubicBezTo>
                    <a:pt x="983" y="26"/>
                    <a:pt x="640" y="30"/>
                    <a:pt x="378" y="37"/>
                  </a:cubicBezTo>
                  <a:cubicBezTo>
                    <a:pt x="135" y="45"/>
                    <a:pt x="1" y="52"/>
                    <a:pt x="1" y="59"/>
                  </a:cubicBezTo>
                  <a:cubicBezTo>
                    <a:pt x="1" y="67"/>
                    <a:pt x="135" y="75"/>
                    <a:pt x="378" y="82"/>
                  </a:cubicBezTo>
                  <a:cubicBezTo>
                    <a:pt x="640" y="90"/>
                    <a:pt x="983" y="93"/>
                    <a:pt x="1402" y="101"/>
                  </a:cubicBezTo>
                  <a:cubicBezTo>
                    <a:pt x="2264" y="112"/>
                    <a:pt x="3459" y="119"/>
                    <a:pt x="4778" y="119"/>
                  </a:cubicBezTo>
                  <a:cubicBezTo>
                    <a:pt x="6096" y="119"/>
                    <a:pt x="7291" y="112"/>
                    <a:pt x="8154" y="101"/>
                  </a:cubicBezTo>
                  <a:cubicBezTo>
                    <a:pt x="8569" y="93"/>
                    <a:pt x="8916" y="90"/>
                    <a:pt x="9178" y="82"/>
                  </a:cubicBezTo>
                  <a:cubicBezTo>
                    <a:pt x="9420" y="75"/>
                    <a:pt x="9551" y="67"/>
                    <a:pt x="9551" y="59"/>
                  </a:cubicBezTo>
                  <a:cubicBezTo>
                    <a:pt x="9551" y="52"/>
                    <a:pt x="9420" y="45"/>
                    <a:pt x="9178" y="37"/>
                  </a:cubicBezTo>
                  <a:cubicBezTo>
                    <a:pt x="8916" y="30"/>
                    <a:pt x="8569" y="26"/>
                    <a:pt x="8154" y="18"/>
                  </a:cubicBezTo>
                  <a:cubicBezTo>
                    <a:pt x="7291" y="7"/>
                    <a:pt x="6096" y="0"/>
                    <a:pt x="47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6127260" y="1409368"/>
              <a:ext cx="225968" cy="3843"/>
            </a:xfrm>
            <a:custGeom>
              <a:avLst/>
              <a:gdLst/>
              <a:ahLst/>
              <a:cxnLst/>
              <a:rect l="l" t="t" r="r" b="b"/>
              <a:pathLst>
                <a:path w="7056" h="120" extrusionOk="0">
                  <a:moveTo>
                    <a:pt x="3526" y="0"/>
                  </a:moveTo>
                  <a:cubicBezTo>
                    <a:pt x="2551" y="0"/>
                    <a:pt x="1669" y="7"/>
                    <a:pt x="1031" y="18"/>
                  </a:cubicBezTo>
                  <a:cubicBezTo>
                    <a:pt x="732" y="26"/>
                    <a:pt x="478" y="30"/>
                    <a:pt x="276" y="37"/>
                  </a:cubicBezTo>
                  <a:cubicBezTo>
                    <a:pt x="97" y="45"/>
                    <a:pt x="0" y="52"/>
                    <a:pt x="0" y="59"/>
                  </a:cubicBezTo>
                  <a:cubicBezTo>
                    <a:pt x="0" y="67"/>
                    <a:pt x="97" y="75"/>
                    <a:pt x="276" y="82"/>
                  </a:cubicBezTo>
                  <a:cubicBezTo>
                    <a:pt x="478" y="90"/>
                    <a:pt x="732" y="93"/>
                    <a:pt x="1031" y="101"/>
                  </a:cubicBezTo>
                  <a:cubicBezTo>
                    <a:pt x="1669" y="112"/>
                    <a:pt x="2551" y="119"/>
                    <a:pt x="3526" y="119"/>
                  </a:cubicBezTo>
                  <a:cubicBezTo>
                    <a:pt x="4501" y="119"/>
                    <a:pt x="5382" y="112"/>
                    <a:pt x="6021" y="101"/>
                  </a:cubicBezTo>
                  <a:cubicBezTo>
                    <a:pt x="6320" y="93"/>
                    <a:pt x="6574" y="90"/>
                    <a:pt x="6775" y="82"/>
                  </a:cubicBezTo>
                  <a:cubicBezTo>
                    <a:pt x="6954" y="75"/>
                    <a:pt x="7056" y="67"/>
                    <a:pt x="7056" y="59"/>
                  </a:cubicBezTo>
                  <a:cubicBezTo>
                    <a:pt x="7056" y="52"/>
                    <a:pt x="6954" y="45"/>
                    <a:pt x="6775" y="37"/>
                  </a:cubicBezTo>
                  <a:cubicBezTo>
                    <a:pt x="6574" y="30"/>
                    <a:pt x="6320" y="26"/>
                    <a:pt x="6021" y="18"/>
                  </a:cubicBezTo>
                  <a:cubicBezTo>
                    <a:pt x="5382" y="7"/>
                    <a:pt x="4501" y="0"/>
                    <a:pt x="35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5844476" y="1572985"/>
              <a:ext cx="305871" cy="3971"/>
            </a:xfrm>
            <a:custGeom>
              <a:avLst/>
              <a:gdLst/>
              <a:ahLst/>
              <a:cxnLst/>
              <a:rect l="l" t="t" r="r" b="b"/>
              <a:pathLst>
                <a:path w="9551" h="124" extrusionOk="0">
                  <a:moveTo>
                    <a:pt x="4777" y="1"/>
                  </a:moveTo>
                  <a:cubicBezTo>
                    <a:pt x="3459" y="1"/>
                    <a:pt x="2264" y="8"/>
                    <a:pt x="1400" y="19"/>
                  </a:cubicBezTo>
                  <a:cubicBezTo>
                    <a:pt x="983" y="27"/>
                    <a:pt x="638" y="34"/>
                    <a:pt x="378" y="38"/>
                  </a:cubicBezTo>
                  <a:cubicBezTo>
                    <a:pt x="135" y="46"/>
                    <a:pt x="0" y="53"/>
                    <a:pt x="0" y="60"/>
                  </a:cubicBezTo>
                  <a:cubicBezTo>
                    <a:pt x="0" y="72"/>
                    <a:pt x="135" y="79"/>
                    <a:pt x="378" y="86"/>
                  </a:cubicBezTo>
                  <a:cubicBezTo>
                    <a:pt x="638" y="90"/>
                    <a:pt x="983" y="98"/>
                    <a:pt x="1400" y="105"/>
                  </a:cubicBezTo>
                  <a:cubicBezTo>
                    <a:pt x="2264" y="116"/>
                    <a:pt x="3459" y="124"/>
                    <a:pt x="4777" y="124"/>
                  </a:cubicBezTo>
                  <a:cubicBezTo>
                    <a:pt x="6096" y="124"/>
                    <a:pt x="7287" y="116"/>
                    <a:pt x="8154" y="105"/>
                  </a:cubicBezTo>
                  <a:cubicBezTo>
                    <a:pt x="8568" y="98"/>
                    <a:pt x="8912" y="90"/>
                    <a:pt x="9177" y="86"/>
                  </a:cubicBezTo>
                  <a:cubicBezTo>
                    <a:pt x="9416" y="79"/>
                    <a:pt x="9551" y="72"/>
                    <a:pt x="9551" y="60"/>
                  </a:cubicBezTo>
                  <a:cubicBezTo>
                    <a:pt x="9551" y="53"/>
                    <a:pt x="9416" y="46"/>
                    <a:pt x="9177" y="38"/>
                  </a:cubicBezTo>
                  <a:cubicBezTo>
                    <a:pt x="8912" y="34"/>
                    <a:pt x="8568" y="27"/>
                    <a:pt x="8154" y="19"/>
                  </a:cubicBezTo>
                  <a:cubicBezTo>
                    <a:pt x="7287" y="8"/>
                    <a:pt x="6096" y="1"/>
                    <a:pt x="47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6181672" y="1572985"/>
              <a:ext cx="225840" cy="3971"/>
            </a:xfrm>
            <a:custGeom>
              <a:avLst/>
              <a:gdLst/>
              <a:ahLst/>
              <a:cxnLst/>
              <a:rect l="l" t="t" r="r" b="b"/>
              <a:pathLst>
                <a:path w="7052" h="124" extrusionOk="0">
                  <a:moveTo>
                    <a:pt x="3526" y="1"/>
                  </a:moveTo>
                  <a:cubicBezTo>
                    <a:pt x="2552" y="1"/>
                    <a:pt x="1670" y="8"/>
                    <a:pt x="1032" y="19"/>
                  </a:cubicBezTo>
                  <a:cubicBezTo>
                    <a:pt x="732" y="27"/>
                    <a:pt x="478" y="34"/>
                    <a:pt x="277" y="38"/>
                  </a:cubicBezTo>
                  <a:cubicBezTo>
                    <a:pt x="97" y="46"/>
                    <a:pt x="1" y="53"/>
                    <a:pt x="1" y="60"/>
                  </a:cubicBezTo>
                  <a:cubicBezTo>
                    <a:pt x="1" y="72"/>
                    <a:pt x="97" y="79"/>
                    <a:pt x="277" y="86"/>
                  </a:cubicBezTo>
                  <a:cubicBezTo>
                    <a:pt x="478" y="90"/>
                    <a:pt x="732" y="98"/>
                    <a:pt x="1032" y="105"/>
                  </a:cubicBezTo>
                  <a:cubicBezTo>
                    <a:pt x="1670" y="116"/>
                    <a:pt x="2552" y="124"/>
                    <a:pt x="3526" y="124"/>
                  </a:cubicBezTo>
                  <a:cubicBezTo>
                    <a:pt x="4502" y="124"/>
                    <a:pt x="5383" y="116"/>
                    <a:pt x="6021" y="105"/>
                  </a:cubicBezTo>
                  <a:cubicBezTo>
                    <a:pt x="6320" y="98"/>
                    <a:pt x="6574" y="90"/>
                    <a:pt x="6776" y="86"/>
                  </a:cubicBezTo>
                  <a:cubicBezTo>
                    <a:pt x="6955" y="79"/>
                    <a:pt x="7052" y="72"/>
                    <a:pt x="7052" y="60"/>
                  </a:cubicBezTo>
                  <a:cubicBezTo>
                    <a:pt x="7052" y="53"/>
                    <a:pt x="6955" y="46"/>
                    <a:pt x="6776" y="38"/>
                  </a:cubicBezTo>
                  <a:cubicBezTo>
                    <a:pt x="6574" y="34"/>
                    <a:pt x="6320" y="27"/>
                    <a:pt x="6021" y="19"/>
                  </a:cubicBezTo>
                  <a:cubicBezTo>
                    <a:pt x="5383" y="8"/>
                    <a:pt x="4502" y="1"/>
                    <a:pt x="3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4937611" y="1651447"/>
              <a:ext cx="1961307" cy="2335381"/>
            </a:xfrm>
            <a:custGeom>
              <a:avLst/>
              <a:gdLst/>
              <a:ahLst/>
              <a:cxnLst/>
              <a:rect l="l" t="t" r="r" b="b"/>
              <a:pathLst>
                <a:path w="61243" h="72918" extrusionOk="0">
                  <a:moveTo>
                    <a:pt x="19020" y="1"/>
                  </a:moveTo>
                  <a:cubicBezTo>
                    <a:pt x="740" y="1"/>
                    <a:pt x="192" y="14190"/>
                    <a:pt x="192" y="14190"/>
                  </a:cubicBezTo>
                  <a:cubicBezTo>
                    <a:pt x="1" y="27323"/>
                    <a:pt x="11856" y="31629"/>
                    <a:pt x="11856" y="31629"/>
                  </a:cubicBezTo>
                  <a:lnTo>
                    <a:pt x="13780" y="70740"/>
                  </a:lnTo>
                  <a:cubicBezTo>
                    <a:pt x="13840" y="71958"/>
                    <a:pt x="14845" y="72918"/>
                    <a:pt x="16066" y="72918"/>
                  </a:cubicBezTo>
                  <a:lnTo>
                    <a:pt x="57638" y="72918"/>
                  </a:lnTo>
                  <a:cubicBezTo>
                    <a:pt x="59636" y="72918"/>
                    <a:pt x="61242" y="71263"/>
                    <a:pt x="61178" y="69265"/>
                  </a:cubicBezTo>
                  <a:lnTo>
                    <a:pt x="590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5560026" y="1651447"/>
              <a:ext cx="1338997" cy="2335029"/>
            </a:xfrm>
            <a:custGeom>
              <a:avLst/>
              <a:gdLst/>
              <a:ahLst/>
              <a:cxnLst/>
              <a:rect l="l" t="t" r="r" b="b"/>
              <a:pathLst>
                <a:path w="41811" h="72907" extrusionOk="0">
                  <a:moveTo>
                    <a:pt x="0" y="1"/>
                  </a:moveTo>
                  <a:lnTo>
                    <a:pt x="1744" y="72810"/>
                  </a:lnTo>
                  <a:lnTo>
                    <a:pt x="38688" y="72906"/>
                  </a:lnTo>
                  <a:cubicBezTo>
                    <a:pt x="38693" y="72906"/>
                    <a:pt x="38697" y="72906"/>
                    <a:pt x="38701" y="72906"/>
                  </a:cubicBezTo>
                  <a:cubicBezTo>
                    <a:pt x="40428" y="72906"/>
                    <a:pt x="41811" y="71475"/>
                    <a:pt x="41759" y="69746"/>
                  </a:cubicBezTo>
                  <a:lnTo>
                    <a:pt x="4101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5668848" y="1786497"/>
              <a:ext cx="1096088" cy="1085892"/>
            </a:xfrm>
            <a:custGeom>
              <a:avLst/>
              <a:gdLst/>
              <a:ahLst/>
              <a:cxnLst/>
              <a:rect l="l" t="t" r="r" b="b"/>
              <a:pathLst>
                <a:path w="34226" h="33905" extrusionOk="0">
                  <a:moveTo>
                    <a:pt x="1" y="0"/>
                  </a:moveTo>
                  <a:lnTo>
                    <a:pt x="834" y="33904"/>
                  </a:lnTo>
                  <a:lnTo>
                    <a:pt x="34225" y="33904"/>
                  </a:lnTo>
                  <a:lnTo>
                    <a:pt x="33777" y="0"/>
                  </a:ln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5777959" y="1899130"/>
              <a:ext cx="200380" cy="36992"/>
            </a:xfrm>
            <a:custGeom>
              <a:avLst/>
              <a:gdLst/>
              <a:ahLst/>
              <a:cxnLst/>
              <a:rect l="l" t="t" r="r" b="b"/>
              <a:pathLst>
                <a:path w="6257" h="1155" extrusionOk="0">
                  <a:moveTo>
                    <a:pt x="2918" y="0"/>
                  </a:moveTo>
                  <a:cubicBezTo>
                    <a:pt x="2003" y="0"/>
                    <a:pt x="1095" y="65"/>
                    <a:pt x="291" y="283"/>
                  </a:cubicBezTo>
                  <a:cubicBezTo>
                    <a:pt x="0" y="361"/>
                    <a:pt x="0" y="794"/>
                    <a:pt x="291" y="872"/>
                  </a:cubicBezTo>
                  <a:cubicBezTo>
                    <a:pt x="1094" y="1090"/>
                    <a:pt x="2002" y="1154"/>
                    <a:pt x="2917" y="1154"/>
                  </a:cubicBezTo>
                  <a:cubicBezTo>
                    <a:pt x="3858" y="1154"/>
                    <a:pt x="4807" y="1086"/>
                    <a:pt x="5656" y="1045"/>
                  </a:cubicBezTo>
                  <a:cubicBezTo>
                    <a:pt x="6256" y="1014"/>
                    <a:pt x="6256" y="140"/>
                    <a:pt x="5656" y="110"/>
                  </a:cubicBezTo>
                  <a:cubicBezTo>
                    <a:pt x="4806" y="69"/>
                    <a:pt x="3858" y="0"/>
                    <a:pt x="29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6041336" y="1896984"/>
              <a:ext cx="197914" cy="37632"/>
            </a:xfrm>
            <a:custGeom>
              <a:avLst/>
              <a:gdLst/>
              <a:ahLst/>
              <a:cxnLst/>
              <a:rect l="l" t="t" r="r" b="b"/>
              <a:pathLst>
                <a:path w="6180" h="1175" extrusionOk="0">
                  <a:moveTo>
                    <a:pt x="3181" y="0"/>
                  </a:moveTo>
                  <a:cubicBezTo>
                    <a:pt x="2172" y="0"/>
                    <a:pt x="1156" y="80"/>
                    <a:pt x="281" y="305"/>
                  </a:cubicBezTo>
                  <a:cubicBezTo>
                    <a:pt x="1" y="376"/>
                    <a:pt x="1" y="801"/>
                    <a:pt x="281" y="872"/>
                  </a:cubicBezTo>
                  <a:cubicBezTo>
                    <a:pt x="1159" y="1095"/>
                    <a:pt x="2177" y="1175"/>
                    <a:pt x="3186" y="1175"/>
                  </a:cubicBezTo>
                  <a:cubicBezTo>
                    <a:pt x="4019" y="1175"/>
                    <a:pt x="4847" y="1120"/>
                    <a:pt x="5585" y="1048"/>
                  </a:cubicBezTo>
                  <a:cubicBezTo>
                    <a:pt x="6179" y="991"/>
                    <a:pt x="6179" y="181"/>
                    <a:pt x="5585" y="125"/>
                  </a:cubicBezTo>
                  <a:cubicBezTo>
                    <a:pt x="4844" y="54"/>
                    <a:pt x="4015" y="0"/>
                    <a:pt x="31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6301767" y="1896088"/>
              <a:ext cx="183888" cy="32060"/>
            </a:xfrm>
            <a:custGeom>
              <a:avLst/>
              <a:gdLst/>
              <a:ahLst/>
              <a:cxnLst/>
              <a:rect l="l" t="t" r="r" b="b"/>
              <a:pathLst>
                <a:path w="5742" h="1001" extrusionOk="0">
                  <a:moveTo>
                    <a:pt x="4094" y="2"/>
                  </a:moveTo>
                  <a:cubicBezTo>
                    <a:pt x="3650" y="2"/>
                    <a:pt x="3206" y="22"/>
                    <a:pt x="2764" y="30"/>
                  </a:cubicBezTo>
                  <a:cubicBezTo>
                    <a:pt x="1928" y="41"/>
                    <a:pt x="1061" y="0"/>
                    <a:pt x="254" y="243"/>
                  </a:cubicBezTo>
                  <a:cubicBezTo>
                    <a:pt x="0" y="321"/>
                    <a:pt x="0" y="680"/>
                    <a:pt x="254" y="754"/>
                  </a:cubicBezTo>
                  <a:cubicBezTo>
                    <a:pt x="1061" y="1001"/>
                    <a:pt x="1928" y="956"/>
                    <a:pt x="2764" y="971"/>
                  </a:cubicBezTo>
                  <a:cubicBezTo>
                    <a:pt x="3201" y="979"/>
                    <a:pt x="3640" y="997"/>
                    <a:pt x="4079" y="997"/>
                  </a:cubicBezTo>
                  <a:cubicBezTo>
                    <a:pt x="4495" y="997"/>
                    <a:pt x="4910" y="981"/>
                    <a:pt x="5323" y="923"/>
                  </a:cubicBezTo>
                  <a:cubicBezTo>
                    <a:pt x="5741" y="863"/>
                    <a:pt x="5741" y="138"/>
                    <a:pt x="5323" y="78"/>
                  </a:cubicBezTo>
                  <a:cubicBezTo>
                    <a:pt x="4915" y="19"/>
                    <a:pt x="4505" y="2"/>
                    <a:pt x="4094" y="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6540869" y="1896600"/>
              <a:ext cx="139981" cy="31035"/>
            </a:xfrm>
            <a:custGeom>
              <a:avLst/>
              <a:gdLst/>
              <a:ahLst/>
              <a:cxnLst/>
              <a:rect l="l" t="t" r="r" b="b"/>
              <a:pathLst>
                <a:path w="4371" h="969" extrusionOk="0">
                  <a:moveTo>
                    <a:pt x="3171" y="1"/>
                  </a:moveTo>
                  <a:cubicBezTo>
                    <a:pt x="2824" y="1"/>
                    <a:pt x="2471" y="35"/>
                    <a:pt x="2133" y="43"/>
                  </a:cubicBezTo>
                  <a:cubicBezTo>
                    <a:pt x="1514" y="55"/>
                    <a:pt x="909" y="85"/>
                    <a:pt x="300" y="186"/>
                  </a:cubicBezTo>
                  <a:cubicBezTo>
                    <a:pt x="1" y="231"/>
                    <a:pt x="1" y="734"/>
                    <a:pt x="300" y="783"/>
                  </a:cubicBezTo>
                  <a:cubicBezTo>
                    <a:pt x="909" y="884"/>
                    <a:pt x="1514" y="910"/>
                    <a:pt x="2133" y="925"/>
                  </a:cubicBezTo>
                  <a:cubicBezTo>
                    <a:pt x="2471" y="933"/>
                    <a:pt x="2824" y="968"/>
                    <a:pt x="3171" y="968"/>
                  </a:cubicBezTo>
                  <a:cubicBezTo>
                    <a:pt x="3451" y="968"/>
                    <a:pt x="3727" y="946"/>
                    <a:pt x="3990" y="869"/>
                  </a:cubicBezTo>
                  <a:cubicBezTo>
                    <a:pt x="4371" y="760"/>
                    <a:pt x="4371" y="208"/>
                    <a:pt x="3990" y="100"/>
                  </a:cubicBezTo>
                  <a:cubicBezTo>
                    <a:pt x="3727" y="23"/>
                    <a:pt x="3451" y="1"/>
                    <a:pt x="31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5695782" y="3001343"/>
              <a:ext cx="310066" cy="221566"/>
            </a:xfrm>
            <a:custGeom>
              <a:avLst/>
              <a:gdLst/>
              <a:ahLst/>
              <a:cxnLst/>
              <a:rect l="l" t="t" r="r" b="b"/>
              <a:pathLst>
                <a:path w="9682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5695782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6075443" y="3001343"/>
              <a:ext cx="309970" cy="221566"/>
            </a:xfrm>
            <a:custGeom>
              <a:avLst/>
              <a:gdLst/>
              <a:ahLst/>
              <a:cxnLst/>
              <a:rect l="l" t="t" r="r" b="b"/>
              <a:pathLst>
                <a:path w="967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9" y="6918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6072209" y="3001343"/>
              <a:ext cx="56012" cy="221566"/>
            </a:xfrm>
            <a:custGeom>
              <a:avLst/>
              <a:gdLst/>
              <a:ahLst/>
              <a:cxnLst/>
              <a:rect l="l" t="t" r="r" b="b"/>
              <a:pathLst>
                <a:path w="174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49" y="6918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6455009" y="3001343"/>
              <a:ext cx="309938" cy="221566"/>
            </a:xfrm>
            <a:custGeom>
              <a:avLst/>
              <a:gdLst/>
              <a:ahLst/>
              <a:cxnLst/>
              <a:rect l="l" t="t" r="r" b="b"/>
              <a:pathLst>
                <a:path w="9678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6446138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6455009" y="329607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6455009" y="3296071"/>
              <a:ext cx="57805" cy="221598"/>
            </a:xfrm>
            <a:custGeom>
              <a:avLst/>
              <a:gdLst/>
              <a:ahLst/>
              <a:cxnLst/>
              <a:rect l="l" t="t" r="r" b="b"/>
              <a:pathLst>
                <a:path w="1805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1804" y="6918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5695782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5695782" y="3295719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5695782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6073650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0" y="0"/>
                  </a:moveTo>
                  <a:lnTo>
                    <a:pt x="0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6073650" y="3295719"/>
              <a:ext cx="56108" cy="221598"/>
            </a:xfrm>
            <a:custGeom>
              <a:avLst/>
              <a:gdLst/>
              <a:ahLst/>
              <a:cxnLst/>
              <a:rect l="l" t="t" r="r" b="b"/>
              <a:pathLst>
                <a:path w="1752" h="6919" extrusionOk="0">
                  <a:moveTo>
                    <a:pt x="0" y="1"/>
                  </a:moveTo>
                  <a:lnTo>
                    <a:pt x="0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6075443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6455009" y="358782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7" y="6919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6455009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5440987" y="1651447"/>
              <a:ext cx="78269" cy="2335381"/>
            </a:xfrm>
            <a:custGeom>
              <a:avLst/>
              <a:gdLst/>
              <a:ahLst/>
              <a:cxnLst/>
              <a:rect l="l" t="t" r="r" b="b"/>
              <a:pathLst>
                <a:path w="2444" h="72918" extrusionOk="0">
                  <a:moveTo>
                    <a:pt x="165" y="1"/>
                  </a:moveTo>
                  <a:cubicBezTo>
                    <a:pt x="165" y="1"/>
                    <a:pt x="165" y="1"/>
                    <a:pt x="165" y="1"/>
                  </a:cubicBezTo>
                  <a:cubicBezTo>
                    <a:pt x="1" y="4"/>
                    <a:pt x="337" y="16331"/>
                    <a:pt x="923" y="36470"/>
                  </a:cubicBezTo>
                  <a:cubicBezTo>
                    <a:pt x="1506" y="56601"/>
                    <a:pt x="2111" y="72918"/>
                    <a:pt x="2279" y="72918"/>
                  </a:cubicBezTo>
                  <a:cubicBezTo>
                    <a:pt x="2279" y="72918"/>
                    <a:pt x="2279" y="72918"/>
                    <a:pt x="2279" y="72918"/>
                  </a:cubicBezTo>
                  <a:cubicBezTo>
                    <a:pt x="2444" y="72910"/>
                    <a:pt x="2107" y="56584"/>
                    <a:pt x="1521" y="36451"/>
                  </a:cubicBezTo>
                  <a:cubicBezTo>
                    <a:pt x="939" y="16314"/>
                    <a:pt x="329" y="1"/>
                    <a:pt x="1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5374246" y="3717620"/>
              <a:ext cx="133640" cy="105659"/>
            </a:xfrm>
            <a:custGeom>
              <a:avLst/>
              <a:gdLst/>
              <a:ahLst/>
              <a:cxnLst/>
              <a:rect l="l" t="t" r="r" b="b"/>
              <a:pathLst>
                <a:path w="4173" h="3299" extrusionOk="0">
                  <a:moveTo>
                    <a:pt x="4083" y="1"/>
                  </a:moveTo>
                  <a:lnTo>
                    <a:pt x="60" y="1378"/>
                  </a:lnTo>
                  <a:lnTo>
                    <a:pt x="1" y="3299"/>
                  </a:lnTo>
                  <a:lnTo>
                    <a:pt x="4173" y="1830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52"/>
          <p:cNvGrpSpPr/>
          <p:nvPr/>
        </p:nvGrpSpPr>
        <p:grpSpPr>
          <a:xfrm rot="-721003">
            <a:off x="4427160" y="2856628"/>
            <a:ext cx="1122199" cy="1561317"/>
            <a:chOff x="4165807" y="3024617"/>
            <a:chExt cx="1122184" cy="1561296"/>
          </a:xfrm>
        </p:grpSpPr>
        <p:sp>
          <p:nvSpPr>
            <p:cNvPr id="1123" name="Google Shape;1123;p52"/>
            <p:cNvSpPr/>
            <p:nvPr/>
          </p:nvSpPr>
          <p:spPr>
            <a:xfrm>
              <a:off x="4165807" y="3024617"/>
              <a:ext cx="1115475" cy="1561296"/>
            </a:xfrm>
            <a:custGeom>
              <a:avLst/>
              <a:gdLst/>
              <a:ahLst/>
              <a:cxnLst/>
              <a:rect l="l" t="t" r="r" b="b"/>
              <a:pathLst>
                <a:path w="27215" h="38092" extrusionOk="0">
                  <a:moveTo>
                    <a:pt x="9103" y="6253"/>
                  </a:moveTo>
                  <a:lnTo>
                    <a:pt x="10441" y="10485"/>
                  </a:lnTo>
                  <a:lnTo>
                    <a:pt x="9663" y="10728"/>
                  </a:lnTo>
                  <a:lnTo>
                    <a:pt x="8326" y="6499"/>
                  </a:lnTo>
                  <a:lnTo>
                    <a:pt x="9103" y="6253"/>
                  </a:lnTo>
                  <a:close/>
                  <a:moveTo>
                    <a:pt x="11848" y="5334"/>
                  </a:moveTo>
                  <a:lnTo>
                    <a:pt x="14680" y="14298"/>
                  </a:lnTo>
                  <a:lnTo>
                    <a:pt x="13903" y="14541"/>
                  </a:lnTo>
                  <a:lnTo>
                    <a:pt x="11072" y="5581"/>
                  </a:lnTo>
                  <a:lnTo>
                    <a:pt x="11848" y="5334"/>
                  </a:lnTo>
                  <a:close/>
                  <a:moveTo>
                    <a:pt x="6555" y="7225"/>
                  </a:moveTo>
                  <a:lnTo>
                    <a:pt x="8849" y="14482"/>
                  </a:lnTo>
                  <a:lnTo>
                    <a:pt x="8072" y="14729"/>
                  </a:lnTo>
                  <a:lnTo>
                    <a:pt x="5779" y="7471"/>
                  </a:lnTo>
                  <a:lnTo>
                    <a:pt x="6555" y="7225"/>
                  </a:lnTo>
                  <a:close/>
                  <a:moveTo>
                    <a:pt x="10900" y="11621"/>
                  </a:moveTo>
                  <a:lnTo>
                    <a:pt x="12237" y="15849"/>
                  </a:lnTo>
                  <a:lnTo>
                    <a:pt x="11460" y="16096"/>
                  </a:lnTo>
                  <a:lnTo>
                    <a:pt x="10122" y="11864"/>
                  </a:lnTo>
                  <a:lnTo>
                    <a:pt x="10900" y="11621"/>
                  </a:lnTo>
                  <a:close/>
                  <a:moveTo>
                    <a:pt x="12696" y="16984"/>
                  </a:moveTo>
                  <a:lnTo>
                    <a:pt x="16394" y="28694"/>
                  </a:lnTo>
                  <a:lnTo>
                    <a:pt x="15621" y="28941"/>
                  </a:lnTo>
                  <a:lnTo>
                    <a:pt x="11920" y="17227"/>
                  </a:lnTo>
                  <a:lnTo>
                    <a:pt x="12696" y="16984"/>
                  </a:lnTo>
                  <a:close/>
                  <a:moveTo>
                    <a:pt x="15072" y="15774"/>
                  </a:moveTo>
                  <a:lnTo>
                    <a:pt x="19957" y="31227"/>
                  </a:lnTo>
                  <a:lnTo>
                    <a:pt x="19181" y="31469"/>
                  </a:lnTo>
                  <a:lnTo>
                    <a:pt x="14295" y="16017"/>
                  </a:lnTo>
                  <a:lnTo>
                    <a:pt x="15072" y="15774"/>
                  </a:lnTo>
                  <a:close/>
                  <a:moveTo>
                    <a:pt x="16756" y="29803"/>
                  </a:moveTo>
                  <a:lnTo>
                    <a:pt x="17548" y="32309"/>
                  </a:lnTo>
                  <a:lnTo>
                    <a:pt x="16771" y="32552"/>
                  </a:lnTo>
                  <a:lnTo>
                    <a:pt x="15980" y="30050"/>
                  </a:lnTo>
                  <a:lnTo>
                    <a:pt x="16756" y="29803"/>
                  </a:lnTo>
                  <a:close/>
                  <a:moveTo>
                    <a:pt x="19252" y="0"/>
                  </a:moveTo>
                  <a:cubicBezTo>
                    <a:pt x="19027" y="12"/>
                    <a:pt x="18814" y="86"/>
                    <a:pt x="18594" y="162"/>
                  </a:cubicBezTo>
                  <a:cubicBezTo>
                    <a:pt x="17716" y="457"/>
                    <a:pt x="16842" y="752"/>
                    <a:pt x="15976" y="1039"/>
                  </a:cubicBezTo>
                  <a:cubicBezTo>
                    <a:pt x="14242" y="1622"/>
                    <a:pt x="12532" y="2193"/>
                    <a:pt x="10855" y="2757"/>
                  </a:cubicBezTo>
                  <a:cubicBezTo>
                    <a:pt x="7497" y="3882"/>
                    <a:pt x="4259" y="4965"/>
                    <a:pt x="1173" y="5999"/>
                  </a:cubicBezTo>
                  <a:cubicBezTo>
                    <a:pt x="789" y="6108"/>
                    <a:pt x="453" y="6343"/>
                    <a:pt x="244" y="6675"/>
                  </a:cubicBezTo>
                  <a:cubicBezTo>
                    <a:pt x="82" y="6930"/>
                    <a:pt x="1" y="7225"/>
                    <a:pt x="1" y="7520"/>
                  </a:cubicBezTo>
                  <a:cubicBezTo>
                    <a:pt x="1" y="7609"/>
                    <a:pt x="8" y="7699"/>
                    <a:pt x="23" y="7789"/>
                  </a:cubicBezTo>
                  <a:cubicBezTo>
                    <a:pt x="56" y="7975"/>
                    <a:pt x="132" y="8158"/>
                    <a:pt x="191" y="8349"/>
                  </a:cubicBezTo>
                  <a:cubicBezTo>
                    <a:pt x="254" y="8535"/>
                    <a:pt x="318" y="8718"/>
                    <a:pt x="378" y="8905"/>
                  </a:cubicBezTo>
                  <a:cubicBezTo>
                    <a:pt x="501" y="9275"/>
                    <a:pt x="625" y="9645"/>
                    <a:pt x="748" y="10011"/>
                  </a:cubicBezTo>
                  <a:cubicBezTo>
                    <a:pt x="1237" y="11471"/>
                    <a:pt x="1711" y="12891"/>
                    <a:pt x="2171" y="14262"/>
                  </a:cubicBezTo>
                  <a:cubicBezTo>
                    <a:pt x="3090" y="17007"/>
                    <a:pt x="3941" y="19561"/>
                    <a:pt x="4721" y="21892"/>
                  </a:cubicBezTo>
                  <a:cubicBezTo>
                    <a:pt x="6279" y="26562"/>
                    <a:pt x="7538" y="30337"/>
                    <a:pt x="8408" y="32949"/>
                  </a:cubicBezTo>
                  <a:cubicBezTo>
                    <a:pt x="8841" y="34252"/>
                    <a:pt x="9178" y="35268"/>
                    <a:pt x="9405" y="35955"/>
                  </a:cubicBezTo>
                  <a:cubicBezTo>
                    <a:pt x="9517" y="36299"/>
                    <a:pt x="9603" y="36560"/>
                    <a:pt x="9663" y="36740"/>
                  </a:cubicBezTo>
                  <a:cubicBezTo>
                    <a:pt x="9719" y="36915"/>
                    <a:pt x="9746" y="37005"/>
                    <a:pt x="9746" y="37005"/>
                  </a:cubicBezTo>
                  <a:lnTo>
                    <a:pt x="9746" y="37009"/>
                  </a:lnTo>
                  <a:lnTo>
                    <a:pt x="9749" y="37009"/>
                  </a:lnTo>
                  <a:cubicBezTo>
                    <a:pt x="9753" y="37009"/>
                    <a:pt x="9775" y="37102"/>
                    <a:pt x="9865" y="37262"/>
                  </a:cubicBezTo>
                  <a:cubicBezTo>
                    <a:pt x="9955" y="37419"/>
                    <a:pt x="10115" y="37655"/>
                    <a:pt x="10422" y="37848"/>
                  </a:cubicBezTo>
                  <a:cubicBezTo>
                    <a:pt x="10634" y="37983"/>
                    <a:pt x="10934" y="38091"/>
                    <a:pt x="11273" y="38091"/>
                  </a:cubicBezTo>
                  <a:cubicBezTo>
                    <a:pt x="11408" y="38091"/>
                    <a:pt x="11553" y="38076"/>
                    <a:pt x="11699" y="38031"/>
                  </a:cubicBezTo>
                  <a:cubicBezTo>
                    <a:pt x="12203" y="37871"/>
                    <a:pt x="12778" y="37669"/>
                    <a:pt x="13432" y="37453"/>
                  </a:cubicBezTo>
                  <a:cubicBezTo>
                    <a:pt x="15774" y="36664"/>
                    <a:pt x="19050" y="35559"/>
                    <a:pt x="23065" y="34207"/>
                  </a:cubicBezTo>
                  <a:lnTo>
                    <a:pt x="22896" y="33680"/>
                  </a:lnTo>
                  <a:lnTo>
                    <a:pt x="12797" y="2115"/>
                  </a:lnTo>
                  <a:lnTo>
                    <a:pt x="17937" y="393"/>
                  </a:lnTo>
                  <a:lnTo>
                    <a:pt x="27215" y="28821"/>
                  </a:lnTo>
                  <a:lnTo>
                    <a:pt x="26808" y="18930"/>
                  </a:lnTo>
                  <a:cubicBezTo>
                    <a:pt x="26677" y="18542"/>
                    <a:pt x="26546" y="18153"/>
                    <a:pt x="26415" y="17761"/>
                  </a:cubicBezTo>
                  <a:cubicBezTo>
                    <a:pt x="24828" y="13025"/>
                    <a:pt x="23136" y="7979"/>
                    <a:pt x="21377" y="2734"/>
                  </a:cubicBezTo>
                  <a:cubicBezTo>
                    <a:pt x="21190" y="2179"/>
                    <a:pt x="21003" y="1626"/>
                    <a:pt x="20817" y="1065"/>
                  </a:cubicBezTo>
                  <a:cubicBezTo>
                    <a:pt x="20674" y="632"/>
                    <a:pt x="20331" y="277"/>
                    <a:pt x="19912" y="109"/>
                  </a:cubicBezTo>
                  <a:cubicBezTo>
                    <a:pt x="19729" y="34"/>
                    <a:pt x="19535" y="0"/>
                    <a:pt x="19341" y="0"/>
                  </a:cubicBez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4751709" y="3671092"/>
              <a:ext cx="232112" cy="643381"/>
            </a:xfrm>
            <a:custGeom>
              <a:avLst/>
              <a:gdLst/>
              <a:ahLst/>
              <a:cxnLst/>
              <a:rect l="l" t="t" r="r" b="b"/>
              <a:pathLst>
                <a:path w="5663" h="15697" extrusionOk="0">
                  <a:moveTo>
                    <a:pt x="777" y="1"/>
                  </a:moveTo>
                  <a:lnTo>
                    <a:pt x="0" y="244"/>
                  </a:lnTo>
                  <a:lnTo>
                    <a:pt x="4886" y="15696"/>
                  </a:lnTo>
                  <a:lnTo>
                    <a:pt x="5662" y="15454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4619569" y="3243237"/>
              <a:ext cx="147924" cy="377413"/>
            </a:xfrm>
            <a:custGeom>
              <a:avLst/>
              <a:gdLst/>
              <a:ahLst/>
              <a:cxnLst/>
              <a:rect l="l" t="t" r="r" b="b"/>
              <a:pathLst>
                <a:path w="3609" h="9208" extrusionOk="0">
                  <a:moveTo>
                    <a:pt x="777" y="0"/>
                  </a:moveTo>
                  <a:lnTo>
                    <a:pt x="1" y="247"/>
                  </a:lnTo>
                  <a:lnTo>
                    <a:pt x="2832" y="9207"/>
                  </a:lnTo>
                  <a:lnTo>
                    <a:pt x="3609" y="8964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4507020" y="3280863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1" y="247"/>
                  </a:lnTo>
                  <a:lnTo>
                    <a:pt x="1338" y="4476"/>
                  </a:lnTo>
                  <a:lnTo>
                    <a:pt x="2116" y="4233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4402668" y="3320701"/>
              <a:ext cx="125873" cy="307611"/>
            </a:xfrm>
            <a:custGeom>
              <a:avLst/>
              <a:gdLst/>
              <a:ahLst/>
              <a:cxnLst/>
              <a:rect l="l" t="t" r="r" b="b"/>
              <a:pathLst>
                <a:path w="3071" h="7505" extrusionOk="0">
                  <a:moveTo>
                    <a:pt x="776" y="1"/>
                  </a:moveTo>
                  <a:lnTo>
                    <a:pt x="0" y="247"/>
                  </a:lnTo>
                  <a:lnTo>
                    <a:pt x="2293" y="7505"/>
                  </a:lnTo>
                  <a:lnTo>
                    <a:pt x="3070" y="725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4820731" y="4246129"/>
              <a:ext cx="64350" cy="112716"/>
            </a:xfrm>
            <a:custGeom>
              <a:avLst/>
              <a:gdLst/>
              <a:ahLst/>
              <a:cxnLst/>
              <a:rect l="l" t="t" r="r" b="b"/>
              <a:pathLst>
                <a:path w="1570" h="2750" extrusionOk="0">
                  <a:moveTo>
                    <a:pt x="777" y="0"/>
                  </a:moveTo>
                  <a:lnTo>
                    <a:pt x="1" y="247"/>
                  </a:lnTo>
                  <a:lnTo>
                    <a:pt x="792" y="2749"/>
                  </a:lnTo>
                  <a:lnTo>
                    <a:pt x="1569" y="2506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4580673" y="3500877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0" y="244"/>
                  </a:lnTo>
                  <a:lnTo>
                    <a:pt x="1338" y="4476"/>
                  </a:lnTo>
                  <a:lnTo>
                    <a:pt x="2115" y="4229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4654325" y="3720727"/>
              <a:ext cx="183419" cy="490088"/>
            </a:xfrm>
            <a:custGeom>
              <a:avLst/>
              <a:gdLst/>
              <a:ahLst/>
              <a:cxnLst/>
              <a:rect l="l" t="t" r="r" b="b"/>
              <a:pathLst>
                <a:path w="4475" h="11957" extrusionOk="0">
                  <a:moveTo>
                    <a:pt x="777" y="0"/>
                  </a:moveTo>
                  <a:lnTo>
                    <a:pt x="1" y="243"/>
                  </a:lnTo>
                  <a:lnTo>
                    <a:pt x="3702" y="11957"/>
                  </a:lnTo>
                  <a:lnTo>
                    <a:pt x="4475" y="11710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4690311" y="3040725"/>
              <a:ext cx="597680" cy="1387345"/>
            </a:xfrm>
            <a:custGeom>
              <a:avLst/>
              <a:gdLst/>
              <a:ahLst/>
              <a:cxnLst/>
              <a:rect l="l" t="t" r="r" b="b"/>
              <a:pathLst>
                <a:path w="14582" h="33848" extrusionOk="0">
                  <a:moveTo>
                    <a:pt x="5140" y="0"/>
                  </a:moveTo>
                  <a:lnTo>
                    <a:pt x="0" y="1722"/>
                  </a:lnTo>
                  <a:lnTo>
                    <a:pt x="10268" y="33814"/>
                  </a:lnTo>
                  <a:lnTo>
                    <a:pt x="10279" y="33847"/>
                  </a:lnTo>
                  <a:lnTo>
                    <a:pt x="14582" y="32406"/>
                  </a:lnTo>
                  <a:lnTo>
                    <a:pt x="14418" y="28428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2"/>
          <p:cNvGrpSpPr/>
          <p:nvPr/>
        </p:nvGrpSpPr>
        <p:grpSpPr>
          <a:xfrm>
            <a:off x="5819039" y="915875"/>
            <a:ext cx="2360510" cy="3801392"/>
            <a:chOff x="5819039" y="912475"/>
            <a:chExt cx="2360510" cy="3801392"/>
          </a:xfrm>
        </p:grpSpPr>
        <p:sp>
          <p:nvSpPr>
            <p:cNvPr id="1133" name="Google Shape;1133;p52"/>
            <p:cNvSpPr/>
            <p:nvPr/>
          </p:nvSpPr>
          <p:spPr>
            <a:xfrm>
              <a:off x="7402881" y="2309654"/>
              <a:ext cx="45988" cy="10862"/>
            </a:xfrm>
            <a:custGeom>
              <a:avLst/>
              <a:gdLst/>
              <a:ahLst/>
              <a:cxnLst/>
              <a:rect l="l" t="t" r="r" b="b"/>
              <a:pathLst>
                <a:path w="1122" h="265" extrusionOk="0">
                  <a:moveTo>
                    <a:pt x="1052" y="1"/>
                  </a:moveTo>
                  <a:cubicBezTo>
                    <a:pt x="958" y="1"/>
                    <a:pt x="765" y="27"/>
                    <a:pt x="546" y="72"/>
                  </a:cubicBezTo>
                  <a:cubicBezTo>
                    <a:pt x="244" y="140"/>
                    <a:pt x="1" y="219"/>
                    <a:pt x="4" y="252"/>
                  </a:cubicBezTo>
                  <a:cubicBezTo>
                    <a:pt x="6" y="260"/>
                    <a:pt x="28" y="264"/>
                    <a:pt x="64" y="264"/>
                  </a:cubicBezTo>
                  <a:cubicBezTo>
                    <a:pt x="158" y="264"/>
                    <a:pt x="352" y="238"/>
                    <a:pt x="572" y="193"/>
                  </a:cubicBezTo>
                  <a:cubicBezTo>
                    <a:pt x="878" y="125"/>
                    <a:pt x="1121" y="46"/>
                    <a:pt x="1114" y="13"/>
                  </a:cubicBezTo>
                  <a:cubicBezTo>
                    <a:pt x="1112" y="5"/>
                    <a:pt x="1090" y="1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7492765" y="2281537"/>
              <a:ext cx="44717" cy="16354"/>
            </a:xfrm>
            <a:custGeom>
              <a:avLst/>
              <a:gdLst/>
              <a:ahLst/>
              <a:cxnLst/>
              <a:rect l="l" t="t" r="r" b="b"/>
              <a:pathLst>
                <a:path w="1091" h="399" extrusionOk="0">
                  <a:moveTo>
                    <a:pt x="1051" y="0"/>
                  </a:moveTo>
                  <a:cubicBezTo>
                    <a:pt x="976" y="0"/>
                    <a:pt x="766" y="56"/>
                    <a:pt x="523" y="143"/>
                  </a:cubicBezTo>
                  <a:cubicBezTo>
                    <a:pt x="232" y="247"/>
                    <a:pt x="0" y="359"/>
                    <a:pt x="11" y="389"/>
                  </a:cubicBezTo>
                  <a:cubicBezTo>
                    <a:pt x="13" y="395"/>
                    <a:pt x="24" y="398"/>
                    <a:pt x="42" y="398"/>
                  </a:cubicBezTo>
                  <a:cubicBezTo>
                    <a:pt x="117" y="398"/>
                    <a:pt x="325" y="343"/>
                    <a:pt x="564" y="258"/>
                  </a:cubicBezTo>
                  <a:cubicBezTo>
                    <a:pt x="859" y="150"/>
                    <a:pt x="1090" y="41"/>
                    <a:pt x="1080" y="8"/>
                  </a:cubicBezTo>
                  <a:cubicBezTo>
                    <a:pt x="1077" y="3"/>
                    <a:pt x="1067" y="0"/>
                    <a:pt x="10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7578959" y="2241699"/>
              <a:ext cx="42586" cy="21887"/>
            </a:xfrm>
            <a:custGeom>
              <a:avLst/>
              <a:gdLst/>
              <a:ahLst/>
              <a:cxnLst/>
              <a:rect l="l" t="t" r="r" b="b"/>
              <a:pathLst>
                <a:path w="1039" h="534" extrusionOk="0">
                  <a:moveTo>
                    <a:pt x="1006" y="1"/>
                  </a:moveTo>
                  <a:cubicBezTo>
                    <a:pt x="950" y="1"/>
                    <a:pt x="735" y="88"/>
                    <a:pt x="489" y="215"/>
                  </a:cubicBezTo>
                  <a:cubicBezTo>
                    <a:pt x="213" y="360"/>
                    <a:pt x="0" y="498"/>
                    <a:pt x="15" y="528"/>
                  </a:cubicBezTo>
                  <a:cubicBezTo>
                    <a:pt x="17" y="532"/>
                    <a:pt x="22" y="534"/>
                    <a:pt x="30" y="534"/>
                  </a:cubicBezTo>
                  <a:cubicBezTo>
                    <a:pt x="89" y="534"/>
                    <a:pt x="300" y="447"/>
                    <a:pt x="545" y="322"/>
                  </a:cubicBezTo>
                  <a:cubicBezTo>
                    <a:pt x="825" y="177"/>
                    <a:pt x="1038" y="35"/>
                    <a:pt x="1020" y="5"/>
                  </a:cubicBezTo>
                  <a:cubicBezTo>
                    <a:pt x="1018" y="2"/>
                    <a:pt x="1013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7659621" y="2190302"/>
              <a:ext cx="39225" cy="27462"/>
            </a:xfrm>
            <a:custGeom>
              <a:avLst/>
              <a:gdLst/>
              <a:ahLst/>
              <a:cxnLst/>
              <a:rect l="l" t="t" r="r" b="b"/>
              <a:pathLst>
                <a:path w="957" h="670" extrusionOk="0">
                  <a:moveTo>
                    <a:pt x="927" y="0"/>
                  </a:moveTo>
                  <a:cubicBezTo>
                    <a:pt x="877" y="0"/>
                    <a:pt x="673" y="121"/>
                    <a:pt x="441" y="284"/>
                  </a:cubicBezTo>
                  <a:cubicBezTo>
                    <a:pt x="191" y="467"/>
                    <a:pt x="0" y="639"/>
                    <a:pt x="19" y="665"/>
                  </a:cubicBezTo>
                  <a:cubicBezTo>
                    <a:pt x="21" y="668"/>
                    <a:pt x="24" y="670"/>
                    <a:pt x="30" y="670"/>
                  </a:cubicBezTo>
                  <a:cubicBezTo>
                    <a:pt x="81" y="670"/>
                    <a:pt x="283" y="550"/>
                    <a:pt x="512" y="381"/>
                  </a:cubicBezTo>
                  <a:cubicBezTo>
                    <a:pt x="766" y="198"/>
                    <a:pt x="957" y="26"/>
                    <a:pt x="938" y="4"/>
                  </a:cubicBezTo>
                  <a:cubicBezTo>
                    <a:pt x="936" y="2"/>
                    <a:pt x="932" y="0"/>
                    <a:pt x="9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7732495" y="2127347"/>
              <a:ext cx="34798" cy="33077"/>
            </a:xfrm>
            <a:custGeom>
              <a:avLst/>
              <a:gdLst/>
              <a:ahLst/>
              <a:cxnLst/>
              <a:rect l="l" t="t" r="r" b="b"/>
              <a:pathLst>
                <a:path w="849" h="807" extrusionOk="0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7795122" y="2053695"/>
              <a:ext cx="28773" cy="38282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7844429" y="1970739"/>
              <a:ext cx="21150" cy="42668"/>
            </a:xfrm>
            <a:custGeom>
              <a:avLst/>
              <a:gdLst/>
              <a:ahLst/>
              <a:cxnLst/>
              <a:rect l="l" t="t" r="r" b="b"/>
              <a:pathLst>
                <a:path w="516" h="1041" extrusionOk="0">
                  <a:moveTo>
                    <a:pt x="483" y="1"/>
                  </a:moveTo>
                  <a:cubicBezTo>
                    <a:pt x="446" y="1"/>
                    <a:pt x="325" y="221"/>
                    <a:pt x="202" y="498"/>
                  </a:cubicBezTo>
                  <a:cubicBezTo>
                    <a:pt x="78" y="782"/>
                    <a:pt x="0" y="1025"/>
                    <a:pt x="30" y="1039"/>
                  </a:cubicBezTo>
                  <a:cubicBezTo>
                    <a:pt x="31" y="1040"/>
                    <a:pt x="32" y="1040"/>
                    <a:pt x="34" y="1040"/>
                  </a:cubicBezTo>
                  <a:cubicBezTo>
                    <a:pt x="69" y="1040"/>
                    <a:pt x="192" y="823"/>
                    <a:pt x="314" y="546"/>
                  </a:cubicBezTo>
                  <a:cubicBezTo>
                    <a:pt x="437" y="259"/>
                    <a:pt x="516" y="16"/>
                    <a:pt x="485" y="1"/>
                  </a:cubicBezTo>
                  <a:cubicBezTo>
                    <a:pt x="484" y="1"/>
                    <a:pt x="48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7877300" y="1881348"/>
              <a:ext cx="12911" cy="45373"/>
            </a:xfrm>
            <a:custGeom>
              <a:avLst/>
              <a:gdLst/>
              <a:ahLst/>
              <a:cxnLst/>
              <a:rect l="l" t="t" r="r" b="b"/>
              <a:pathLst>
                <a:path w="315" h="1107" extrusionOk="0">
                  <a:moveTo>
                    <a:pt x="279" y="1"/>
                  </a:moveTo>
                  <a:cubicBezTo>
                    <a:pt x="249" y="1"/>
                    <a:pt x="168" y="241"/>
                    <a:pt x="98" y="539"/>
                  </a:cubicBezTo>
                  <a:cubicBezTo>
                    <a:pt x="31" y="845"/>
                    <a:pt x="0" y="1096"/>
                    <a:pt x="31" y="1106"/>
                  </a:cubicBezTo>
                  <a:cubicBezTo>
                    <a:pt x="31" y="1107"/>
                    <a:pt x="32" y="1107"/>
                    <a:pt x="32" y="1107"/>
                  </a:cubicBezTo>
                  <a:cubicBezTo>
                    <a:pt x="66" y="1107"/>
                    <a:pt x="147" y="871"/>
                    <a:pt x="214" y="569"/>
                  </a:cubicBezTo>
                  <a:cubicBezTo>
                    <a:pt x="285" y="258"/>
                    <a:pt x="314" y="8"/>
                    <a:pt x="281" y="1"/>
                  </a:cubicBezTo>
                  <a:cubicBezTo>
                    <a:pt x="280" y="1"/>
                    <a:pt x="280" y="1"/>
                    <a:pt x="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7893531" y="1789047"/>
              <a:ext cx="6640" cy="46439"/>
            </a:xfrm>
            <a:custGeom>
              <a:avLst/>
              <a:gdLst/>
              <a:ahLst/>
              <a:cxnLst/>
              <a:rect l="l" t="t" r="r" b="b"/>
              <a:pathLst>
                <a:path w="162" h="1133" extrusionOk="0">
                  <a:moveTo>
                    <a:pt x="116" y="0"/>
                  </a:moveTo>
                  <a:cubicBezTo>
                    <a:pt x="87" y="0"/>
                    <a:pt x="42" y="250"/>
                    <a:pt x="23" y="561"/>
                  </a:cubicBezTo>
                  <a:cubicBezTo>
                    <a:pt x="1" y="871"/>
                    <a:pt x="12" y="1129"/>
                    <a:pt x="45" y="1133"/>
                  </a:cubicBezTo>
                  <a:cubicBezTo>
                    <a:pt x="46" y="1133"/>
                    <a:pt x="46" y="1133"/>
                    <a:pt x="46" y="1133"/>
                  </a:cubicBezTo>
                  <a:cubicBezTo>
                    <a:pt x="80" y="1133"/>
                    <a:pt x="124" y="880"/>
                    <a:pt x="142" y="569"/>
                  </a:cubicBezTo>
                  <a:cubicBezTo>
                    <a:pt x="161" y="255"/>
                    <a:pt x="150" y="0"/>
                    <a:pt x="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7892178" y="1696254"/>
              <a:ext cx="7214" cy="46480"/>
            </a:xfrm>
            <a:custGeom>
              <a:avLst/>
              <a:gdLst/>
              <a:ahLst/>
              <a:cxnLst/>
              <a:rect l="l" t="t" r="r" b="b"/>
              <a:pathLst>
                <a:path w="176" h="1134" extrusionOk="0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4" y="9"/>
                    <a:pt x="0" y="263"/>
                    <a:pt x="26" y="573"/>
                  </a:cubicBezTo>
                  <a:cubicBezTo>
                    <a:pt x="56" y="883"/>
                    <a:pt x="104" y="1133"/>
                    <a:pt x="138" y="1133"/>
                  </a:cubicBezTo>
                  <a:cubicBezTo>
                    <a:pt x="172" y="1130"/>
                    <a:pt x="175" y="875"/>
                    <a:pt x="146" y="561"/>
                  </a:cubicBezTo>
                  <a:cubicBezTo>
                    <a:pt x="120" y="250"/>
                    <a:pt x="72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7873612" y="1605347"/>
              <a:ext cx="13813" cy="45209"/>
            </a:xfrm>
            <a:custGeom>
              <a:avLst/>
              <a:gdLst/>
              <a:ahLst/>
              <a:cxnLst/>
              <a:rect l="l" t="t" r="r" b="b"/>
              <a:pathLst>
                <a:path w="337" h="1103" extrusionOk="0">
                  <a:moveTo>
                    <a:pt x="33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1" y="12"/>
                    <a:pt x="35" y="266"/>
                    <a:pt x="109" y="569"/>
                  </a:cubicBezTo>
                  <a:cubicBezTo>
                    <a:pt x="183" y="866"/>
                    <a:pt x="271" y="1102"/>
                    <a:pt x="306" y="1102"/>
                  </a:cubicBezTo>
                  <a:cubicBezTo>
                    <a:pt x="306" y="1102"/>
                    <a:pt x="307" y="1102"/>
                    <a:pt x="307" y="1102"/>
                  </a:cubicBezTo>
                  <a:cubicBezTo>
                    <a:pt x="337" y="1095"/>
                    <a:pt x="304" y="845"/>
                    <a:pt x="225" y="538"/>
                  </a:cubicBezTo>
                  <a:cubicBezTo>
                    <a:pt x="152" y="237"/>
                    <a:pt x="67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7839962" y="1518948"/>
              <a:ext cx="21313" cy="42504"/>
            </a:xfrm>
            <a:custGeom>
              <a:avLst/>
              <a:gdLst/>
              <a:ahLst/>
              <a:cxnLst/>
              <a:rect l="l" t="t" r="r" b="b"/>
              <a:pathLst>
                <a:path w="520" h="1037" extrusionOk="0">
                  <a:moveTo>
                    <a:pt x="33" y="1"/>
                  </a:moveTo>
                  <a:cubicBezTo>
                    <a:pt x="32" y="1"/>
                    <a:pt x="31" y="1"/>
                    <a:pt x="30" y="2"/>
                  </a:cubicBezTo>
                  <a:cubicBezTo>
                    <a:pt x="1" y="17"/>
                    <a:pt x="79" y="260"/>
                    <a:pt x="206" y="543"/>
                  </a:cubicBezTo>
                  <a:cubicBezTo>
                    <a:pt x="326" y="820"/>
                    <a:pt x="450" y="1037"/>
                    <a:pt x="487" y="1037"/>
                  </a:cubicBezTo>
                  <a:cubicBezTo>
                    <a:pt x="488" y="1037"/>
                    <a:pt x="489" y="1036"/>
                    <a:pt x="490" y="1036"/>
                  </a:cubicBezTo>
                  <a:cubicBezTo>
                    <a:pt x="520" y="1025"/>
                    <a:pt x="441" y="782"/>
                    <a:pt x="314" y="495"/>
                  </a:cubicBezTo>
                  <a:cubicBezTo>
                    <a:pt x="191" y="216"/>
                    <a:pt x="68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7790819" y="1440295"/>
              <a:ext cx="28978" cy="38200"/>
            </a:xfrm>
            <a:custGeom>
              <a:avLst/>
              <a:gdLst/>
              <a:ahLst/>
              <a:cxnLst/>
              <a:rect l="l" t="t" r="r" b="b"/>
              <a:pathLst>
                <a:path w="707" h="932" extrusionOk="0">
                  <a:moveTo>
                    <a:pt x="31" y="0"/>
                  </a:moveTo>
                  <a:cubicBezTo>
                    <a:pt x="29" y="0"/>
                    <a:pt x="27" y="1"/>
                    <a:pt x="26" y="1"/>
                  </a:cubicBezTo>
                  <a:cubicBezTo>
                    <a:pt x="0" y="24"/>
                    <a:pt x="124" y="243"/>
                    <a:pt x="303" y="502"/>
                  </a:cubicBezTo>
                  <a:cubicBezTo>
                    <a:pt x="476" y="746"/>
                    <a:pt x="634" y="932"/>
                    <a:pt x="672" y="932"/>
                  </a:cubicBezTo>
                  <a:cubicBezTo>
                    <a:pt x="674" y="932"/>
                    <a:pt x="675" y="932"/>
                    <a:pt x="676" y="931"/>
                  </a:cubicBezTo>
                  <a:cubicBezTo>
                    <a:pt x="707" y="912"/>
                    <a:pt x="583" y="688"/>
                    <a:pt x="400" y="431"/>
                  </a:cubicBezTo>
                  <a:cubicBezTo>
                    <a:pt x="229" y="184"/>
                    <a:pt x="68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7726347" y="1373611"/>
              <a:ext cx="36192" cy="31765"/>
            </a:xfrm>
            <a:custGeom>
              <a:avLst/>
              <a:gdLst/>
              <a:ahLst/>
              <a:cxnLst/>
              <a:rect l="l" t="t" r="r" b="b"/>
              <a:pathLst>
                <a:path w="883" h="775" extrusionOk="0">
                  <a:moveTo>
                    <a:pt x="31" y="1"/>
                  </a:moveTo>
                  <a:cubicBezTo>
                    <a:pt x="27" y="1"/>
                    <a:pt x="25" y="2"/>
                    <a:pt x="23" y="3"/>
                  </a:cubicBezTo>
                  <a:cubicBezTo>
                    <a:pt x="1" y="29"/>
                    <a:pt x="180" y="208"/>
                    <a:pt x="411" y="422"/>
                  </a:cubicBezTo>
                  <a:cubicBezTo>
                    <a:pt x="626" y="618"/>
                    <a:pt x="810" y="774"/>
                    <a:pt x="850" y="774"/>
                  </a:cubicBezTo>
                  <a:cubicBezTo>
                    <a:pt x="853" y="774"/>
                    <a:pt x="855" y="774"/>
                    <a:pt x="856" y="772"/>
                  </a:cubicBezTo>
                  <a:cubicBezTo>
                    <a:pt x="882" y="750"/>
                    <a:pt x="725" y="548"/>
                    <a:pt x="490" y="332"/>
                  </a:cubicBezTo>
                  <a:cubicBezTo>
                    <a:pt x="275" y="134"/>
                    <a:pt x="7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7668802" y="1333526"/>
              <a:ext cx="21641" cy="13116"/>
            </a:xfrm>
            <a:custGeom>
              <a:avLst/>
              <a:gdLst/>
              <a:ahLst/>
              <a:cxnLst/>
              <a:rect l="l" t="t" r="r" b="b"/>
              <a:pathLst>
                <a:path w="528" h="320" extrusionOk="0">
                  <a:moveTo>
                    <a:pt x="42" y="1"/>
                  </a:moveTo>
                  <a:cubicBezTo>
                    <a:pt x="30" y="1"/>
                    <a:pt x="22" y="4"/>
                    <a:pt x="19" y="10"/>
                  </a:cubicBezTo>
                  <a:cubicBezTo>
                    <a:pt x="0" y="40"/>
                    <a:pt x="98" y="130"/>
                    <a:pt x="232" y="212"/>
                  </a:cubicBezTo>
                  <a:cubicBezTo>
                    <a:pt x="341" y="278"/>
                    <a:pt x="444" y="320"/>
                    <a:pt x="488" y="320"/>
                  </a:cubicBezTo>
                  <a:cubicBezTo>
                    <a:pt x="498" y="320"/>
                    <a:pt x="505" y="317"/>
                    <a:pt x="508" y="312"/>
                  </a:cubicBezTo>
                  <a:cubicBezTo>
                    <a:pt x="527" y="283"/>
                    <a:pt x="434" y="193"/>
                    <a:pt x="296" y="111"/>
                  </a:cubicBezTo>
                  <a:cubicBezTo>
                    <a:pt x="187" y="43"/>
                    <a:pt x="87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7085687" y="912475"/>
              <a:ext cx="654980" cy="654980"/>
            </a:xfrm>
            <a:custGeom>
              <a:avLst/>
              <a:gdLst/>
              <a:ahLst/>
              <a:cxnLst/>
              <a:rect l="l" t="t" r="r" b="b"/>
              <a:pathLst>
                <a:path w="15980" h="15980" extrusionOk="0">
                  <a:moveTo>
                    <a:pt x="7990" y="0"/>
                  </a:moveTo>
                  <a:cubicBezTo>
                    <a:pt x="3578" y="0"/>
                    <a:pt x="1" y="3579"/>
                    <a:pt x="1" y="7989"/>
                  </a:cubicBezTo>
                  <a:cubicBezTo>
                    <a:pt x="1" y="12404"/>
                    <a:pt x="3578" y="15979"/>
                    <a:pt x="7990" y="15979"/>
                  </a:cubicBezTo>
                  <a:cubicBezTo>
                    <a:pt x="12405" y="15979"/>
                    <a:pt x="15980" y="12404"/>
                    <a:pt x="15980" y="7989"/>
                  </a:cubicBezTo>
                  <a:cubicBezTo>
                    <a:pt x="15980" y="3579"/>
                    <a:pt x="12405" y="0"/>
                    <a:pt x="79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7219467" y="1115480"/>
              <a:ext cx="387373" cy="282322"/>
            </a:xfrm>
            <a:custGeom>
              <a:avLst/>
              <a:gdLst/>
              <a:ahLst/>
              <a:cxnLst/>
              <a:rect l="l" t="t" r="r" b="b"/>
              <a:pathLst>
                <a:path w="9451" h="6888" extrusionOk="0">
                  <a:moveTo>
                    <a:pt x="8304" y="0"/>
                  </a:moveTo>
                  <a:lnTo>
                    <a:pt x="3621" y="4505"/>
                  </a:lnTo>
                  <a:lnTo>
                    <a:pt x="1237" y="2383"/>
                  </a:lnTo>
                  <a:lnTo>
                    <a:pt x="1" y="3619"/>
                  </a:lnTo>
                  <a:lnTo>
                    <a:pt x="3445" y="6887"/>
                  </a:lnTo>
                  <a:lnTo>
                    <a:pt x="9451" y="1236"/>
                  </a:lnTo>
                  <a:lnTo>
                    <a:pt x="8304" y="0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7667285" y="1995126"/>
              <a:ext cx="504310" cy="591327"/>
            </a:xfrm>
            <a:custGeom>
              <a:avLst/>
              <a:gdLst/>
              <a:ahLst/>
              <a:cxnLst/>
              <a:rect l="l" t="t" r="r" b="b"/>
              <a:pathLst>
                <a:path w="12304" h="14427" extrusionOk="0">
                  <a:moveTo>
                    <a:pt x="3605" y="0"/>
                  </a:moveTo>
                  <a:lnTo>
                    <a:pt x="609" y="1954"/>
                  </a:lnTo>
                  <a:cubicBezTo>
                    <a:pt x="131" y="2749"/>
                    <a:pt x="180" y="3750"/>
                    <a:pt x="314" y="4669"/>
                  </a:cubicBezTo>
                  <a:cubicBezTo>
                    <a:pt x="449" y="5588"/>
                    <a:pt x="654" y="6529"/>
                    <a:pt x="449" y="7433"/>
                  </a:cubicBezTo>
                  <a:cubicBezTo>
                    <a:pt x="314" y="8031"/>
                    <a:pt x="0" y="8629"/>
                    <a:pt x="146" y="9222"/>
                  </a:cubicBezTo>
                  <a:cubicBezTo>
                    <a:pt x="251" y="9644"/>
                    <a:pt x="568" y="9977"/>
                    <a:pt x="725" y="10380"/>
                  </a:cubicBezTo>
                  <a:cubicBezTo>
                    <a:pt x="945" y="10955"/>
                    <a:pt x="822" y="11598"/>
                    <a:pt x="747" y="12210"/>
                  </a:cubicBezTo>
                  <a:cubicBezTo>
                    <a:pt x="673" y="12823"/>
                    <a:pt x="673" y="13510"/>
                    <a:pt x="1080" y="13973"/>
                  </a:cubicBezTo>
                  <a:cubicBezTo>
                    <a:pt x="1359" y="14292"/>
                    <a:pt x="1770" y="14427"/>
                    <a:pt x="2198" y="14427"/>
                  </a:cubicBezTo>
                  <a:cubicBezTo>
                    <a:pt x="2542" y="14427"/>
                    <a:pt x="2897" y="14340"/>
                    <a:pt x="3205" y="14194"/>
                  </a:cubicBezTo>
                  <a:cubicBezTo>
                    <a:pt x="3900" y="13865"/>
                    <a:pt x="4448" y="13304"/>
                    <a:pt x="5088" y="12887"/>
                  </a:cubicBezTo>
                  <a:cubicBezTo>
                    <a:pt x="5529" y="12598"/>
                    <a:pt x="6062" y="12380"/>
                    <a:pt x="6576" y="12380"/>
                  </a:cubicBezTo>
                  <a:cubicBezTo>
                    <a:pt x="6809" y="12380"/>
                    <a:pt x="7038" y="12424"/>
                    <a:pt x="7253" y="12528"/>
                  </a:cubicBezTo>
                  <a:cubicBezTo>
                    <a:pt x="7572" y="12677"/>
                    <a:pt x="7848" y="12949"/>
                    <a:pt x="8199" y="12980"/>
                  </a:cubicBezTo>
                  <a:cubicBezTo>
                    <a:pt x="8218" y="12981"/>
                    <a:pt x="8237" y="12982"/>
                    <a:pt x="8256" y="12982"/>
                  </a:cubicBezTo>
                  <a:cubicBezTo>
                    <a:pt x="8718" y="12982"/>
                    <a:pt x="9095" y="12560"/>
                    <a:pt x="9551" y="12434"/>
                  </a:cubicBezTo>
                  <a:cubicBezTo>
                    <a:pt x="9675" y="12400"/>
                    <a:pt x="9801" y="12389"/>
                    <a:pt x="9929" y="12389"/>
                  </a:cubicBezTo>
                  <a:cubicBezTo>
                    <a:pt x="10154" y="12389"/>
                    <a:pt x="10384" y="12423"/>
                    <a:pt x="10610" y="12423"/>
                  </a:cubicBezTo>
                  <a:cubicBezTo>
                    <a:pt x="10678" y="12423"/>
                    <a:pt x="10746" y="12419"/>
                    <a:pt x="10813" y="12412"/>
                  </a:cubicBezTo>
                  <a:cubicBezTo>
                    <a:pt x="11673" y="12318"/>
                    <a:pt x="12304" y="11396"/>
                    <a:pt x="12184" y="10541"/>
                  </a:cubicBezTo>
                  <a:cubicBezTo>
                    <a:pt x="12065" y="9689"/>
                    <a:pt x="11299" y="9001"/>
                    <a:pt x="10451" y="8860"/>
                  </a:cubicBezTo>
                  <a:cubicBezTo>
                    <a:pt x="10085" y="8800"/>
                    <a:pt x="9651" y="8793"/>
                    <a:pt x="9450" y="8482"/>
                  </a:cubicBezTo>
                  <a:cubicBezTo>
                    <a:pt x="9158" y="8031"/>
                    <a:pt x="9674" y="7444"/>
                    <a:pt x="9584" y="6910"/>
                  </a:cubicBezTo>
                  <a:cubicBezTo>
                    <a:pt x="9517" y="6526"/>
                    <a:pt x="9155" y="6271"/>
                    <a:pt x="8796" y="6114"/>
                  </a:cubicBezTo>
                  <a:cubicBezTo>
                    <a:pt x="8441" y="5962"/>
                    <a:pt x="8046" y="5853"/>
                    <a:pt x="7769" y="5581"/>
                  </a:cubicBezTo>
                  <a:cubicBezTo>
                    <a:pt x="7272" y="5095"/>
                    <a:pt x="7329" y="4303"/>
                    <a:pt x="7175" y="3627"/>
                  </a:cubicBezTo>
                  <a:cubicBezTo>
                    <a:pt x="6925" y="2510"/>
                    <a:pt x="5879" y="225"/>
                    <a:pt x="36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7542358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7728970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rgbClr val="217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7610428" y="4293623"/>
              <a:ext cx="197166" cy="21142"/>
            </a:xfrm>
            <a:custGeom>
              <a:avLst/>
              <a:gdLst/>
              <a:ahLst/>
              <a:cxnLst/>
              <a:rect l="l" t="t" r="r" b="b"/>
              <a:pathLst>
                <a:path w="5241" h="562" extrusionOk="0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7614491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7643721" y="4292155"/>
              <a:ext cx="11700" cy="18246"/>
            </a:xfrm>
            <a:custGeom>
              <a:avLst/>
              <a:gdLst/>
              <a:ahLst/>
              <a:cxnLst/>
              <a:rect l="l" t="t" r="r" b="b"/>
              <a:pathLst>
                <a:path w="311" h="485" extrusionOk="0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7638021" y="4680869"/>
              <a:ext cx="7255" cy="10493"/>
            </a:xfrm>
            <a:custGeom>
              <a:avLst/>
              <a:gdLst/>
              <a:ahLst/>
              <a:cxnLst/>
              <a:rect l="l" t="t" r="r" b="b"/>
              <a:pathLst>
                <a:path w="177" h="256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7647202" y="4679025"/>
              <a:ext cx="8198" cy="7296"/>
            </a:xfrm>
            <a:custGeom>
              <a:avLst/>
              <a:gdLst/>
              <a:ahLst/>
              <a:cxnLst/>
              <a:rect l="l" t="t" r="r" b="b"/>
              <a:pathLst>
                <a:path w="200" h="178" extrusionOk="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7648596" y="4673697"/>
              <a:ext cx="13198" cy="1558"/>
            </a:xfrm>
            <a:custGeom>
              <a:avLst/>
              <a:gdLst/>
              <a:ahLst/>
              <a:cxnLst/>
              <a:rect l="l" t="t" r="r" b="b"/>
              <a:pathLst>
                <a:path w="322" h="38" extrusionOk="0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7649210" y="4666114"/>
              <a:ext cx="15042" cy="2172"/>
            </a:xfrm>
            <a:custGeom>
              <a:avLst/>
              <a:gdLst/>
              <a:ahLst/>
              <a:cxnLst/>
              <a:rect l="l" t="t" r="r" b="b"/>
              <a:pathLst>
                <a:path w="367" h="53" extrusionOk="0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7617200" y="4668860"/>
              <a:ext cx="23650" cy="13731"/>
            </a:xfrm>
            <a:custGeom>
              <a:avLst/>
              <a:gdLst/>
              <a:ahLst/>
              <a:cxnLst/>
              <a:rect l="l" t="t" r="r" b="b"/>
              <a:pathLst>
                <a:path w="577" h="335" extrusionOk="0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7637447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7729134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7761267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7718206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7770609" y="4299905"/>
              <a:ext cx="3988" cy="6546"/>
            </a:xfrm>
            <a:custGeom>
              <a:avLst/>
              <a:gdLst/>
              <a:ahLst/>
              <a:cxnLst/>
              <a:rect l="l" t="t" r="r" b="b"/>
              <a:pathLst>
                <a:path w="106" h="174" extrusionOk="0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7742455" y="4686812"/>
              <a:ext cx="5369" cy="4755"/>
            </a:xfrm>
            <a:custGeom>
              <a:avLst/>
              <a:gdLst/>
              <a:ahLst/>
              <a:cxnLst/>
              <a:rect l="l" t="t" r="r" b="b"/>
              <a:pathLst>
                <a:path w="131" h="116" extrusionOk="0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7753275" y="4681033"/>
              <a:ext cx="7706" cy="3156"/>
            </a:xfrm>
            <a:custGeom>
              <a:avLst/>
              <a:gdLst/>
              <a:ahLst/>
              <a:cxnLst/>
              <a:rect l="l" t="t" r="r" b="b"/>
              <a:pathLst>
                <a:path w="188" h="77" extrusionOk="0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7766350" y="4679189"/>
              <a:ext cx="3976" cy="2090"/>
            </a:xfrm>
            <a:custGeom>
              <a:avLst/>
              <a:gdLst/>
              <a:ahLst/>
              <a:cxnLst/>
              <a:rect l="l" t="t" r="r" b="b"/>
              <a:pathLst>
                <a:path w="97" h="51" extrusionOk="0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7897056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71B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8083667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rgbClr val="217B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7936020" y="4293623"/>
              <a:ext cx="197129" cy="21142"/>
            </a:xfrm>
            <a:custGeom>
              <a:avLst/>
              <a:gdLst/>
              <a:ahLst/>
              <a:cxnLst/>
              <a:rect l="l" t="t" r="r" b="b"/>
              <a:pathLst>
                <a:path w="5240" h="562" extrusionOk="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7940045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7969313" y="4292155"/>
              <a:ext cx="11662" cy="18246"/>
            </a:xfrm>
            <a:custGeom>
              <a:avLst/>
              <a:gdLst/>
              <a:ahLst/>
              <a:cxnLst/>
              <a:rect l="l" t="t" r="r" b="b"/>
              <a:pathLst>
                <a:path w="310" h="485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7992882" y="4680869"/>
              <a:ext cx="7091" cy="10493"/>
            </a:xfrm>
            <a:custGeom>
              <a:avLst/>
              <a:gdLst/>
              <a:ahLst/>
              <a:cxnLst/>
              <a:rect l="l" t="t" r="r" b="b"/>
              <a:pathLst>
                <a:path w="173" h="256" extrusionOk="0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8001940" y="4679025"/>
              <a:ext cx="8279" cy="7296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8003457" y="4673697"/>
              <a:ext cx="13075" cy="1558"/>
            </a:xfrm>
            <a:custGeom>
              <a:avLst/>
              <a:gdLst/>
              <a:ahLst/>
              <a:cxnLst/>
              <a:rect l="l" t="t" r="r" b="b"/>
              <a:pathLst>
                <a:path w="319" h="38" extrusionOk="0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8003908" y="4666114"/>
              <a:ext cx="15083" cy="2172"/>
            </a:xfrm>
            <a:custGeom>
              <a:avLst/>
              <a:gdLst/>
              <a:ahLst/>
              <a:cxnLst/>
              <a:rect l="l" t="t" r="r" b="b"/>
              <a:pathLst>
                <a:path w="368" h="53" extrusionOk="0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7971897" y="4668860"/>
              <a:ext cx="23773" cy="13731"/>
            </a:xfrm>
            <a:custGeom>
              <a:avLst/>
              <a:gdLst/>
              <a:ahLst/>
              <a:cxnLst/>
              <a:rect l="l" t="t" r="r" b="b"/>
              <a:pathLst>
                <a:path w="580" h="335" extrusionOk="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7992309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8083831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8115965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8043761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8096201" y="4299905"/>
              <a:ext cx="3950" cy="6546"/>
            </a:xfrm>
            <a:custGeom>
              <a:avLst/>
              <a:gdLst/>
              <a:ahLst/>
              <a:cxnLst/>
              <a:rect l="l" t="t" r="r" b="b"/>
              <a:pathLst>
                <a:path w="105" h="174" extrusionOk="0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8097152" y="4686812"/>
              <a:ext cx="5410" cy="4755"/>
            </a:xfrm>
            <a:custGeom>
              <a:avLst/>
              <a:gdLst/>
              <a:ahLst/>
              <a:cxnLst/>
              <a:rect l="l" t="t" r="r" b="b"/>
              <a:pathLst>
                <a:path w="132" h="116" extrusionOk="0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8108013" y="4681033"/>
              <a:ext cx="7665" cy="3156"/>
            </a:xfrm>
            <a:custGeom>
              <a:avLst/>
              <a:gdLst/>
              <a:ahLst/>
              <a:cxnLst/>
              <a:rect l="l" t="t" r="r" b="b"/>
              <a:pathLst>
                <a:path w="187" h="77" extrusionOk="0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8121047" y="4679189"/>
              <a:ext cx="4140" cy="2090"/>
            </a:xfrm>
            <a:custGeom>
              <a:avLst/>
              <a:gdLst/>
              <a:ahLst/>
              <a:cxnLst/>
              <a:rect l="l" t="t" r="r" b="b"/>
              <a:pathLst>
                <a:path w="101" h="51" extrusionOk="0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7563917" y="2963384"/>
              <a:ext cx="615632" cy="1699260"/>
            </a:xfrm>
            <a:custGeom>
              <a:avLst/>
              <a:gdLst/>
              <a:ahLst/>
              <a:cxnLst/>
              <a:rect l="l" t="t" r="r" b="b"/>
              <a:pathLst>
                <a:path w="15020" h="41458" extrusionOk="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7952183" y="4598364"/>
              <a:ext cx="222029" cy="38938"/>
            </a:xfrm>
            <a:custGeom>
              <a:avLst/>
              <a:gdLst/>
              <a:ahLst/>
              <a:cxnLst/>
              <a:rect l="l" t="t" r="r" b="b"/>
              <a:pathLst>
                <a:path w="5417" h="950" extrusionOk="0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7569164" y="4597340"/>
              <a:ext cx="236539" cy="36889"/>
            </a:xfrm>
            <a:custGeom>
              <a:avLst/>
              <a:gdLst/>
              <a:ahLst/>
              <a:cxnLst/>
              <a:rect l="l" t="t" r="r" b="b"/>
              <a:pathLst>
                <a:path w="5771" h="900" extrusionOk="0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7968987" y="3123476"/>
              <a:ext cx="91484" cy="30946"/>
            </a:xfrm>
            <a:custGeom>
              <a:avLst/>
              <a:gdLst/>
              <a:ahLst/>
              <a:cxnLst/>
              <a:rect l="l" t="t" r="r" b="b"/>
              <a:pathLst>
                <a:path w="2232" h="755" extrusionOk="0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7606666" y="3113721"/>
              <a:ext cx="56522" cy="50169"/>
            </a:xfrm>
            <a:custGeom>
              <a:avLst/>
              <a:gdLst/>
              <a:ahLst/>
              <a:cxnLst/>
              <a:rect l="l" t="t" r="r" b="b"/>
              <a:pathLst>
                <a:path w="1379" h="1224" extrusionOk="0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6998877" y="2050375"/>
              <a:ext cx="605385" cy="670310"/>
            </a:xfrm>
            <a:custGeom>
              <a:avLst/>
              <a:gdLst/>
              <a:ahLst/>
              <a:cxnLst/>
              <a:rect l="l" t="t" r="r" b="b"/>
              <a:pathLst>
                <a:path w="14770" h="16354" extrusionOk="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3" name="Google Shape;1193;p52"/>
            <p:cNvGrpSpPr/>
            <p:nvPr/>
          </p:nvGrpSpPr>
          <p:grpSpPr>
            <a:xfrm>
              <a:off x="5819039" y="2060417"/>
              <a:ext cx="1596955" cy="1097563"/>
              <a:chOff x="5819039" y="2060417"/>
              <a:chExt cx="1596955" cy="1097563"/>
            </a:xfrm>
          </p:grpSpPr>
          <p:sp>
            <p:nvSpPr>
              <p:cNvPr id="1194" name="Google Shape;1194;p52"/>
              <p:cNvSpPr/>
              <p:nvPr/>
            </p:nvSpPr>
            <p:spPr>
              <a:xfrm>
                <a:off x="7240616" y="2327401"/>
                <a:ext cx="23773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580" h="124" extrusionOk="0">
                    <a:moveTo>
                      <a:pt x="234" y="0"/>
                    </a:moveTo>
                    <a:cubicBezTo>
                      <a:pt x="104" y="0"/>
                      <a:pt x="3" y="21"/>
                      <a:pt x="0" y="51"/>
                    </a:cubicBezTo>
                    <a:cubicBezTo>
                      <a:pt x="0" y="84"/>
                      <a:pt x="127" y="114"/>
                      <a:pt x="288" y="122"/>
                    </a:cubicBezTo>
                    <a:cubicBezTo>
                      <a:pt x="311" y="123"/>
                      <a:pt x="333" y="123"/>
                      <a:pt x="354" y="123"/>
                    </a:cubicBezTo>
                    <a:cubicBezTo>
                      <a:pt x="482" y="123"/>
                      <a:pt x="576" y="105"/>
                      <a:pt x="579" y="77"/>
                    </a:cubicBezTo>
                    <a:cubicBezTo>
                      <a:pt x="579" y="43"/>
                      <a:pt x="452" y="10"/>
                      <a:pt x="292" y="2"/>
                    </a:cubicBezTo>
                    <a:cubicBezTo>
                      <a:pt x="272" y="1"/>
                      <a:pt x="252" y="0"/>
                      <a:pt x="2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2"/>
              <p:cNvSpPr/>
              <p:nvPr/>
            </p:nvSpPr>
            <p:spPr>
              <a:xfrm>
                <a:off x="7310744" y="2325310"/>
                <a:ext cx="46562" cy="606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48" extrusionOk="0">
                    <a:moveTo>
                      <a:pt x="901" y="0"/>
                    </a:moveTo>
                    <a:cubicBezTo>
                      <a:pt x="806" y="0"/>
                      <a:pt x="688" y="5"/>
                      <a:pt x="561" y="16"/>
                    </a:cubicBezTo>
                    <a:cubicBezTo>
                      <a:pt x="251" y="38"/>
                      <a:pt x="0" y="87"/>
                      <a:pt x="0" y="116"/>
                    </a:cubicBezTo>
                    <a:cubicBezTo>
                      <a:pt x="0" y="137"/>
                      <a:pt x="98" y="148"/>
                      <a:pt x="245" y="148"/>
                    </a:cubicBezTo>
                    <a:cubicBezTo>
                      <a:pt x="338" y="148"/>
                      <a:pt x="451" y="144"/>
                      <a:pt x="571" y="135"/>
                    </a:cubicBezTo>
                    <a:cubicBezTo>
                      <a:pt x="885" y="109"/>
                      <a:pt x="1135" y="64"/>
                      <a:pt x="1132" y="30"/>
                    </a:cubicBezTo>
                    <a:cubicBezTo>
                      <a:pt x="1130" y="11"/>
                      <a:pt x="1039" y="0"/>
                      <a:pt x="9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2"/>
              <p:cNvSpPr/>
              <p:nvPr/>
            </p:nvSpPr>
            <p:spPr>
              <a:xfrm>
                <a:off x="5820392" y="2062917"/>
                <a:ext cx="1595602" cy="1094858"/>
              </a:xfrm>
              <a:custGeom>
                <a:avLst/>
                <a:gdLst/>
                <a:ahLst/>
                <a:cxnLst/>
                <a:rect l="l" t="t" r="r" b="b"/>
                <a:pathLst>
                  <a:path w="38929" h="26712" extrusionOk="0">
                    <a:moveTo>
                      <a:pt x="3321" y="0"/>
                    </a:moveTo>
                    <a:cubicBezTo>
                      <a:pt x="2417" y="0"/>
                      <a:pt x="1649" y="696"/>
                      <a:pt x="1585" y="1614"/>
                    </a:cubicBezTo>
                    <a:lnTo>
                      <a:pt x="71" y="22385"/>
                    </a:lnTo>
                    <a:cubicBezTo>
                      <a:pt x="1" y="23342"/>
                      <a:pt x="721" y="24174"/>
                      <a:pt x="1678" y="24245"/>
                    </a:cubicBezTo>
                    <a:lnTo>
                      <a:pt x="35484" y="26707"/>
                    </a:lnTo>
                    <a:cubicBezTo>
                      <a:pt x="35528" y="26710"/>
                      <a:pt x="35571" y="26712"/>
                      <a:pt x="35614" y="26712"/>
                    </a:cubicBezTo>
                    <a:cubicBezTo>
                      <a:pt x="36518" y="26712"/>
                      <a:pt x="37280" y="26013"/>
                      <a:pt x="37349" y="25100"/>
                    </a:cubicBezTo>
                    <a:lnTo>
                      <a:pt x="38861" y="4330"/>
                    </a:lnTo>
                    <a:cubicBezTo>
                      <a:pt x="38928" y="3374"/>
                      <a:pt x="38207" y="2537"/>
                      <a:pt x="37251" y="2470"/>
                    </a:cubicBezTo>
                    <a:lnTo>
                      <a:pt x="3445" y="5"/>
                    </a:lnTo>
                    <a:cubicBezTo>
                      <a:pt x="3403" y="2"/>
                      <a:pt x="3362" y="0"/>
                      <a:pt x="332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2"/>
              <p:cNvSpPr/>
              <p:nvPr/>
            </p:nvSpPr>
            <p:spPr>
              <a:xfrm>
                <a:off x="5819039" y="2060417"/>
                <a:ext cx="1596627" cy="1097563"/>
              </a:xfrm>
              <a:custGeom>
                <a:avLst/>
                <a:gdLst/>
                <a:ahLst/>
                <a:cxnLst/>
                <a:rect l="l" t="t" r="r" b="b"/>
                <a:pathLst>
                  <a:path w="38954" h="26778" extrusionOk="0">
                    <a:moveTo>
                      <a:pt x="3354" y="1"/>
                    </a:moveTo>
                    <a:cubicBezTo>
                      <a:pt x="2860" y="1"/>
                      <a:pt x="2372" y="213"/>
                      <a:pt x="2035" y="573"/>
                    </a:cubicBezTo>
                    <a:cubicBezTo>
                      <a:pt x="1856" y="768"/>
                      <a:pt x="1718" y="1003"/>
                      <a:pt x="1636" y="1257"/>
                    </a:cubicBezTo>
                    <a:cubicBezTo>
                      <a:pt x="1550" y="1514"/>
                      <a:pt x="1554" y="1780"/>
                      <a:pt x="1532" y="2034"/>
                    </a:cubicBezTo>
                    <a:cubicBezTo>
                      <a:pt x="1457" y="3057"/>
                      <a:pt x="1382" y="4073"/>
                      <a:pt x="1307" y="5081"/>
                    </a:cubicBezTo>
                    <a:cubicBezTo>
                      <a:pt x="1161" y="7098"/>
                      <a:pt x="1016" y="9089"/>
                      <a:pt x="874" y="11043"/>
                    </a:cubicBezTo>
                    <a:cubicBezTo>
                      <a:pt x="590" y="14950"/>
                      <a:pt x="318" y="18719"/>
                      <a:pt x="56" y="22312"/>
                    </a:cubicBezTo>
                    <a:cubicBezTo>
                      <a:pt x="0" y="22763"/>
                      <a:pt x="108" y="23249"/>
                      <a:pt x="381" y="23620"/>
                    </a:cubicBezTo>
                    <a:cubicBezTo>
                      <a:pt x="650" y="23992"/>
                      <a:pt x="1061" y="24254"/>
                      <a:pt x="1509" y="24332"/>
                    </a:cubicBezTo>
                    <a:cubicBezTo>
                      <a:pt x="2394" y="24422"/>
                      <a:pt x="3250" y="24467"/>
                      <a:pt x="4102" y="24534"/>
                    </a:cubicBezTo>
                    <a:cubicBezTo>
                      <a:pt x="5805" y="24658"/>
                      <a:pt x="7455" y="24777"/>
                      <a:pt x="9050" y="24889"/>
                    </a:cubicBezTo>
                    <a:cubicBezTo>
                      <a:pt x="12244" y="25121"/>
                      <a:pt x="15221" y="25333"/>
                      <a:pt x="17936" y="25532"/>
                    </a:cubicBezTo>
                    <a:cubicBezTo>
                      <a:pt x="23367" y="25916"/>
                      <a:pt x="27759" y="26230"/>
                      <a:pt x="30800" y="26450"/>
                    </a:cubicBezTo>
                    <a:cubicBezTo>
                      <a:pt x="32317" y="26555"/>
                      <a:pt x="33496" y="26637"/>
                      <a:pt x="34296" y="26693"/>
                    </a:cubicBezTo>
                    <a:cubicBezTo>
                      <a:pt x="34696" y="26719"/>
                      <a:pt x="35002" y="26738"/>
                      <a:pt x="35208" y="26753"/>
                    </a:cubicBezTo>
                    <a:cubicBezTo>
                      <a:pt x="35413" y="26764"/>
                      <a:pt x="35517" y="26768"/>
                      <a:pt x="35517" y="26768"/>
                    </a:cubicBezTo>
                    <a:cubicBezTo>
                      <a:pt x="35517" y="26768"/>
                      <a:pt x="35413" y="26757"/>
                      <a:pt x="35208" y="26742"/>
                    </a:cubicBezTo>
                    <a:cubicBezTo>
                      <a:pt x="35002" y="26723"/>
                      <a:pt x="34699" y="26701"/>
                      <a:pt x="34300" y="26667"/>
                    </a:cubicBezTo>
                    <a:cubicBezTo>
                      <a:pt x="33496" y="26607"/>
                      <a:pt x="32320" y="26518"/>
                      <a:pt x="30804" y="26402"/>
                    </a:cubicBezTo>
                    <a:cubicBezTo>
                      <a:pt x="27763" y="26178"/>
                      <a:pt x="23370" y="25849"/>
                      <a:pt x="17940" y="25446"/>
                    </a:cubicBezTo>
                    <a:cubicBezTo>
                      <a:pt x="15225" y="25247"/>
                      <a:pt x="12251" y="25027"/>
                      <a:pt x="9058" y="24792"/>
                    </a:cubicBezTo>
                    <a:cubicBezTo>
                      <a:pt x="7463" y="24673"/>
                      <a:pt x="5812" y="24553"/>
                      <a:pt x="4109" y="24430"/>
                    </a:cubicBezTo>
                    <a:cubicBezTo>
                      <a:pt x="3261" y="24363"/>
                      <a:pt x="2387" y="24314"/>
                      <a:pt x="1528" y="24228"/>
                    </a:cubicBezTo>
                    <a:cubicBezTo>
                      <a:pt x="1109" y="24153"/>
                      <a:pt x="721" y="23906"/>
                      <a:pt x="471" y="23556"/>
                    </a:cubicBezTo>
                    <a:cubicBezTo>
                      <a:pt x="217" y="23204"/>
                      <a:pt x="113" y="22760"/>
                      <a:pt x="168" y="22320"/>
                    </a:cubicBezTo>
                    <a:cubicBezTo>
                      <a:pt x="430" y="18729"/>
                      <a:pt x="706" y="14957"/>
                      <a:pt x="994" y="11051"/>
                    </a:cubicBezTo>
                    <a:cubicBezTo>
                      <a:pt x="1135" y="9097"/>
                      <a:pt x="1281" y="7110"/>
                      <a:pt x="1427" y="5089"/>
                    </a:cubicBezTo>
                    <a:cubicBezTo>
                      <a:pt x="1502" y="4081"/>
                      <a:pt x="1576" y="3064"/>
                      <a:pt x="1651" y="2042"/>
                    </a:cubicBezTo>
                    <a:cubicBezTo>
                      <a:pt x="1673" y="1783"/>
                      <a:pt x="1673" y="1530"/>
                      <a:pt x="1752" y="1294"/>
                    </a:cubicBezTo>
                    <a:cubicBezTo>
                      <a:pt x="1826" y="1059"/>
                      <a:pt x="1957" y="839"/>
                      <a:pt x="2125" y="656"/>
                    </a:cubicBezTo>
                    <a:cubicBezTo>
                      <a:pt x="2439" y="318"/>
                      <a:pt x="2895" y="121"/>
                      <a:pt x="3360" y="121"/>
                    </a:cubicBezTo>
                    <a:cubicBezTo>
                      <a:pt x="3399" y="121"/>
                      <a:pt x="3438" y="122"/>
                      <a:pt x="3478" y="125"/>
                    </a:cubicBezTo>
                    <a:cubicBezTo>
                      <a:pt x="11762" y="730"/>
                      <a:pt x="19658" y="1302"/>
                      <a:pt x="26837" y="1825"/>
                    </a:cubicBezTo>
                    <a:cubicBezTo>
                      <a:pt x="30430" y="2083"/>
                      <a:pt x="33841" y="2329"/>
                      <a:pt x="37034" y="2561"/>
                    </a:cubicBezTo>
                    <a:cubicBezTo>
                      <a:pt x="37235" y="2576"/>
                      <a:pt x="37430" y="2587"/>
                      <a:pt x="37616" y="2639"/>
                    </a:cubicBezTo>
                    <a:cubicBezTo>
                      <a:pt x="37799" y="2691"/>
                      <a:pt x="37975" y="2773"/>
                      <a:pt x="38132" y="2885"/>
                    </a:cubicBezTo>
                    <a:cubicBezTo>
                      <a:pt x="38446" y="3106"/>
                      <a:pt x="38677" y="3431"/>
                      <a:pt x="38782" y="3793"/>
                    </a:cubicBezTo>
                    <a:cubicBezTo>
                      <a:pt x="38897" y="4152"/>
                      <a:pt x="38827" y="4536"/>
                      <a:pt x="38808" y="4914"/>
                    </a:cubicBezTo>
                    <a:cubicBezTo>
                      <a:pt x="38778" y="5295"/>
                      <a:pt x="38752" y="5669"/>
                      <a:pt x="38726" y="6038"/>
                    </a:cubicBezTo>
                    <a:cubicBezTo>
                      <a:pt x="38618" y="7521"/>
                      <a:pt x="38516" y="8944"/>
                      <a:pt x="38420" y="10299"/>
                    </a:cubicBezTo>
                    <a:cubicBezTo>
                      <a:pt x="38031" y="15731"/>
                      <a:pt x="37718" y="20127"/>
                      <a:pt x="37501" y="23167"/>
                    </a:cubicBezTo>
                    <a:cubicBezTo>
                      <a:pt x="37449" y="23925"/>
                      <a:pt x="37399" y="24598"/>
                      <a:pt x="37359" y="25184"/>
                    </a:cubicBezTo>
                    <a:cubicBezTo>
                      <a:pt x="37306" y="25771"/>
                      <a:pt x="36982" y="26200"/>
                      <a:pt x="36660" y="26428"/>
                    </a:cubicBezTo>
                    <a:cubicBezTo>
                      <a:pt x="36339" y="26663"/>
                      <a:pt x="36029" y="26735"/>
                      <a:pt x="35827" y="26757"/>
                    </a:cubicBezTo>
                    <a:cubicBezTo>
                      <a:pt x="35745" y="26766"/>
                      <a:pt x="35679" y="26768"/>
                      <a:pt x="35628" y="26768"/>
                    </a:cubicBezTo>
                    <a:cubicBezTo>
                      <a:pt x="35577" y="26768"/>
                      <a:pt x="35543" y="26766"/>
                      <a:pt x="35527" y="26766"/>
                    </a:cubicBezTo>
                    <a:cubicBezTo>
                      <a:pt x="35520" y="26766"/>
                      <a:pt x="35517" y="26766"/>
                      <a:pt x="35517" y="26768"/>
                    </a:cubicBezTo>
                    <a:cubicBezTo>
                      <a:pt x="35517" y="26768"/>
                      <a:pt x="35544" y="26771"/>
                      <a:pt x="35596" y="26775"/>
                    </a:cubicBezTo>
                    <a:cubicBezTo>
                      <a:pt x="35616" y="26777"/>
                      <a:pt x="35640" y="26778"/>
                      <a:pt x="35667" y="26778"/>
                    </a:cubicBezTo>
                    <a:cubicBezTo>
                      <a:pt x="35711" y="26778"/>
                      <a:pt x="35765" y="26775"/>
                      <a:pt x="35827" y="26768"/>
                    </a:cubicBezTo>
                    <a:cubicBezTo>
                      <a:pt x="36032" y="26749"/>
                      <a:pt x="36346" y="26685"/>
                      <a:pt x="36675" y="26447"/>
                    </a:cubicBezTo>
                    <a:cubicBezTo>
                      <a:pt x="37004" y="26219"/>
                      <a:pt x="37337" y="25785"/>
                      <a:pt x="37392" y="25188"/>
                    </a:cubicBezTo>
                    <a:cubicBezTo>
                      <a:pt x="37437" y="24601"/>
                      <a:pt x="37489" y="23929"/>
                      <a:pt x="37549" y="23171"/>
                    </a:cubicBezTo>
                    <a:cubicBezTo>
                      <a:pt x="37773" y="20131"/>
                      <a:pt x="38102" y="15735"/>
                      <a:pt x="38506" y="10308"/>
                    </a:cubicBezTo>
                    <a:cubicBezTo>
                      <a:pt x="38602" y="8948"/>
                      <a:pt x="38711" y="7529"/>
                      <a:pt x="38819" y="6045"/>
                    </a:cubicBezTo>
                    <a:cubicBezTo>
                      <a:pt x="38845" y="5676"/>
                      <a:pt x="38871" y="5298"/>
                      <a:pt x="38901" y="4921"/>
                    </a:cubicBezTo>
                    <a:cubicBezTo>
                      <a:pt x="38913" y="4731"/>
                      <a:pt x="38931" y="4544"/>
                      <a:pt x="38942" y="4350"/>
                    </a:cubicBezTo>
                    <a:cubicBezTo>
                      <a:pt x="38954" y="4155"/>
                      <a:pt x="38928" y="3957"/>
                      <a:pt x="38871" y="3767"/>
                    </a:cubicBezTo>
                    <a:cubicBezTo>
                      <a:pt x="38763" y="3383"/>
                      <a:pt x="38520" y="3038"/>
                      <a:pt x="38188" y="2807"/>
                    </a:cubicBezTo>
                    <a:cubicBezTo>
                      <a:pt x="38023" y="2688"/>
                      <a:pt x="37841" y="2598"/>
                      <a:pt x="37642" y="2542"/>
                    </a:cubicBezTo>
                    <a:cubicBezTo>
                      <a:pt x="37444" y="2486"/>
                      <a:pt x="37239" y="2478"/>
                      <a:pt x="37041" y="2464"/>
                    </a:cubicBezTo>
                    <a:cubicBezTo>
                      <a:pt x="33848" y="2228"/>
                      <a:pt x="30438" y="1978"/>
                      <a:pt x="26848" y="1713"/>
                    </a:cubicBezTo>
                    <a:cubicBezTo>
                      <a:pt x="19665" y="1190"/>
                      <a:pt x="11773" y="611"/>
                      <a:pt x="3485" y="6"/>
                    </a:cubicBezTo>
                    <a:cubicBezTo>
                      <a:pt x="3441" y="2"/>
                      <a:pt x="3398" y="1"/>
                      <a:pt x="33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2"/>
              <p:cNvSpPr/>
              <p:nvPr/>
            </p:nvSpPr>
            <p:spPr>
              <a:xfrm>
                <a:off x="6961211" y="2270553"/>
                <a:ext cx="219447" cy="211536"/>
              </a:xfrm>
              <a:custGeom>
                <a:avLst/>
                <a:gdLst/>
                <a:ahLst/>
                <a:cxnLst/>
                <a:rect l="l" t="t" r="r" b="b"/>
                <a:pathLst>
                  <a:path w="5354" h="5161" extrusionOk="0">
                    <a:moveTo>
                      <a:pt x="2673" y="0"/>
                    </a:moveTo>
                    <a:cubicBezTo>
                      <a:pt x="1332" y="0"/>
                      <a:pt x="201" y="1036"/>
                      <a:pt x="106" y="2394"/>
                    </a:cubicBezTo>
                    <a:cubicBezTo>
                      <a:pt x="1" y="3813"/>
                      <a:pt x="1069" y="5050"/>
                      <a:pt x="2488" y="5154"/>
                    </a:cubicBezTo>
                    <a:cubicBezTo>
                      <a:pt x="2551" y="5158"/>
                      <a:pt x="2613" y="5160"/>
                      <a:pt x="2675" y="5160"/>
                    </a:cubicBezTo>
                    <a:cubicBezTo>
                      <a:pt x="4018" y="5160"/>
                      <a:pt x="5152" y="4124"/>
                      <a:pt x="5248" y="2767"/>
                    </a:cubicBezTo>
                    <a:cubicBezTo>
                      <a:pt x="5353" y="1348"/>
                      <a:pt x="4285" y="111"/>
                      <a:pt x="2866" y="7"/>
                    </a:cubicBezTo>
                    <a:cubicBezTo>
                      <a:pt x="2801" y="2"/>
                      <a:pt x="2737" y="0"/>
                      <a:pt x="2673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2"/>
              <p:cNvSpPr/>
              <p:nvPr/>
            </p:nvSpPr>
            <p:spPr>
              <a:xfrm>
                <a:off x="7083391" y="2275102"/>
                <a:ext cx="229243" cy="220964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391" extrusionOk="0">
                    <a:moveTo>
                      <a:pt x="2795" y="232"/>
                    </a:moveTo>
                    <a:cubicBezTo>
                      <a:pt x="2854" y="232"/>
                      <a:pt x="2914" y="232"/>
                      <a:pt x="2974" y="236"/>
                    </a:cubicBezTo>
                    <a:cubicBezTo>
                      <a:pt x="4329" y="336"/>
                      <a:pt x="5353" y="1521"/>
                      <a:pt x="5252" y="2873"/>
                    </a:cubicBezTo>
                    <a:cubicBezTo>
                      <a:pt x="5159" y="4167"/>
                      <a:pt x="4084" y="5158"/>
                      <a:pt x="2801" y="5158"/>
                    </a:cubicBezTo>
                    <a:cubicBezTo>
                      <a:pt x="2740" y="5158"/>
                      <a:pt x="2678" y="5156"/>
                      <a:pt x="2615" y="5151"/>
                    </a:cubicBezTo>
                    <a:cubicBezTo>
                      <a:pt x="1263" y="5054"/>
                      <a:pt x="240" y="3870"/>
                      <a:pt x="337" y="2515"/>
                    </a:cubicBezTo>
                    <a:cubicBezTo>
                      <a:pt x="433" y="1222"/>
                      <a:pt x="1517" y="232"/>
                      <a:pt x="2795" y="232"/>
                    </a:cubicBezTo>
                    <a:close/>
                    <a:moveTo>
                      <a:pt x="2788" y="1"/>
                    </a:moveTo>
                    <a:cubicBezTo>
                      <a:pt x="1392" y="1"/>
                      <a:pt x="212" y="1085"/>
                      <a:pt x="109" y="2499"/>
                    </a:cubicBezTo>
                    <a:cubicBezTo>
                      <a:pt x="0" y="3982"/>
                      <a:pt x="1117" y="5275"/>
                      <a:pt x="2600" y="5383"/>
                    </a:cubicBezTo>
                    <a:cubicBezTo>
                      <a:pt x="2667" y="5387"/>
                      <a:pt x="2731" y="5390"/>
                      <a:pt x="2798" y="5390"/>
                    </a:cubicBezTo>
                    <a:cubicBezTo>
                      <a:pt x="4195" y="5390"/>
                      <a:pt x="5379" y="4308"/>
                      <a:pt x="5484" y="2891"/>
                    </a:cubicBezTo>
                    <a:cubicBezTo>
                      <a:pt x="5592" y="1409"/>
                      <a:pt x="4475" y="117"/>
                      <a:pt x="2993" y="8"/>
                    </a:cubicBezTo>
                    <a:cubicBezTo>
                      <a:pt x="2924" y="3"/>
                      <a:pt x="2856" y="1"/>
                      <a:pt x="278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2"/>
              <p:cNvSpPr/>
              <p:nvPr/>
            </p:nvSpPr>
            <p:spPr>
              <a:xfrm>
                <a:off x="5950524" y="2700990"/>
                <a:ext cx="29306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3" extrusionOk="0">
                    <a:moveTo>
                      <a:pt x="12" y="1"/>
                    </a:moveTo>
                    <a:lnTo>
                      <a:pt x="1" y="192"/>
                    </a:lnTo>
                    <a:lnTo>
                      <a:pt x="486" y="228"/>
                    </a:lnTo>
                    <a:lnTo>
                      <a:pt x="348" y="2107"/>
                    </a:lnTo>
                    <a:lnTo>
                      <a:pt x="561" y="2122"/>
                    </a:lnTo>
                    <a:lnTo>
                      <a:pt x="714" y="53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2"/>
              <p:cNvSpPr/>
              <p:nvPr/>
            </p:nvSpPr>
            <p:spPr>
              <a:xfrm>
                <a:off x="6001347" y="2706359"/>
                <a:ext cx="61153" cy="88082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2149" extrusionOk="0">
                    <a:moveTo>
                      <a:pt x="725" y="1"/>
                    </a:moveTo>
                    <a:cubicBezTo>
                      <a:pt x="451" y="1"/>
                      <a:pt x="222" y="86"/>
                      <a:pt x="68" y="247"/>
                    </a:cubicBezTo>
                    <a:lnTo>
                      <a:pt x="209" y="385"/>
                    </a:lnTo>
                    <a:cubicBezTo>
                      <a:pt x="338" y="257"/>
                      <a:pt x="505" y="195"/>
                      <a:pt x="705" y="195"/>
                    </a:cubicBezTo>
                    <a:cubicBezTo>
                      <a:pt x="732" y="195"/>
                      <a:pt x="760" y="196"/>
                      <a:pt x="789" y="199"/>
                    </a:cubicBezTo>
                    <a:cubicBezTo>
                      <a:pt x="1106" y="221"/>
                      <a:pt x="1263" y="381"/>
                      <a:pt x="1248" y="621"/>
                    </a:cubicBezTo>
                    <a:cubicBezTo>
                      <a:pt x="1237" y="762"/>
                      <a:pt x="1181" y="897"/>
                      <a:pt x="931" y="1109"/>
                    </a:cubicBezTo>
                    <a:lnTo>
                      <a:pt x="12" y="1890"/>
                    </a:lnTo>
                    <a:lnTo>
                      <a:pt x="1" y="2040"/>
                    </a:lnTo>
                    <a:lnTo>
                      <a:pt x="1450" y="2148"/>
                    </a:lnTo>
                    <a:lnTo>
                      <a:pt x="1464" y="1957"/>
                    </a:lnTo>
                    <a:lnTo>
                      <a:pt x="326" y="1876"/>
                    </a:lnTo>
                    <a:lnTo>
                      <a:pt x="1080" y="1233"/>
                    </a:lnTo>
                    <a:cubicBezTo>
                      <a:pt x="1379" y="983"/>
                      <a:pt x="1454" y="811"/>
                      <a:pt x="1469" y="613"/>
                    </a:cubicBezTo>
                    <a:cubicBezTo>
                      <a:pt x="1491" y="266"/>
                      <a:pt x="1240" y="34"/>
                      <a:pt x="823" y="4"/>
                    </a:cubicBezTo>
                    <a:cubicBezTo>
                      <a:pt x="790" y="2"/>
                      <a:pt x="757" y="1"/>
                      <a:pt x="725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2"/>
              <p:cNvSpPr/>
              <p:nvPr/>
            </p:nvSpPr>
            <p:spPr>
              <a:xfrm>
                <a:off x="6078197" y="2713983"/>
                <a:ext cx="74146" cy="85623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89" extrusionOk="0">
                    <a:moveTo>
                      <a:pt x="1207" y="1"/>
                    </a:moveTo>
                    <a:lnTo>
                      <a:pt x="12" y="1290"/>
                    </a:lnTo>
                    <a:lnTo>
                      <a:pt x="1" y="1443"/>
                    </a:lnTo>
                    <a:lnTo>
                      <a:pt x="1166" y="1528"/>
                    </a:lnTo>
                    <a:lnTo>
                      <a:pt x="1129" y="2074"/>
                    </a:lnTo>
                    <a:lnTo>
                      <a:pt x="1342" y="2089"/>
                    </a:lnTo>
                    <a:lnTo>
                      <a:pt x="1379" y="1544"/>
                    </a:lnTo>
                    <a:lnTo>
                      <a:pt x="1794" y="1573"/>
                    </a:lnTo>
                    <a:lnTo>
                      <a:pt x="1808" y="1387"/>
                    </a:lnTo>
                    <a:lnTo>
                      <a:pt x="1394" y="1357"/>
                    </a:lnTo>
                    <a:lnTo>
                      <a:pt x="1427" y="875"/>
                    </a:lnTo>
                    <a:lnTo>
                      <a:pt x="1222" y="864"/>
                    </a:lnTo>
                    <a:lnTo>
                      <a:pt x="1185" y="1342"/>
                    </a:lnTo>
                    <a:lnTo>
                      <a:pt x="289" y="1275"/>
                    </a:lnTo>
                    <a:lnTo>
                      <a:pt x="1442" y="16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2"/>
              <p:cNvSpPr/>
              <p:nvPr/>
            </p:nvSpPr>
            <p:spPr>
              <a:xfrm>
                <a:off x="6208165" y="2723327"/>
                <a:ext cx="74146" cy="85787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93" extrusionOk="0">
                    <a:moveTo>
                      <a:pt x="1207" y="1"/>
                    </a:moveTo>
                    <a:lnTo>
                      <a:pt x="12" y="1293"/>
                    </a:lnTo>
                    <a:lnTo>
                      <a:pt x="1" y="1447"/>
                    </a:lnTo>
                    <a:lnTo>
                      <a:pt x="1166" y="1533"/>
                    </a:lnTo>
                    <a:lnTo>
                      <a:pt x="1129" y="2078"/>
                    </a:lnTo>
                    <a:lnTo>
                      <a:pt x="1342" y="2093"/>
                    </a:lnTo>
                    <a:lnTo>
                      <a:pt x="1379" y="1547"/>
                    </a:lnTo>
                    <a:lnTo>
                      <a:pt x="1793" y="1577"/>
                    </a:lnTo>
                    <a:lnTo>
                      <a:pt x="1809" y="1390"/>
                    </a:lnTo>
                    <a:lnTo>
                      <a:pt x="1394" y="1361"/>
                    </a:lnTo>
                    <a:lnTo>
                      <a:pt x="1428" y="879"/>
                    </a:lnTo>
                    <a:lnTo>
                      <a:pt x="1222" y="864"/>
                    </a:lnTo>
                    <a:lnTo>
                      <a:pt x="1185" y="1345"/>
                    </a:lnTo>
                    <a:lnTo>
                      <a:pt x="288" y="1278"/>
                    </a:lnTo>
                    <a:lnTo>
                      <a:pt x="1443" y="19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2"/>
              <p:cNvSpPr/>
              <p:nvPr/>
            </p:nvSpPr>
            <p:spPr>
              <a:xfrm>
                <a:off x="6293745" y="2727180"/>
                <a:ext cx="63408" cy="87139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26" extrusionOk="0">
                    <a:moveTo>
                      <a:pt x="386" y="1"/>
                    </a:moveTo>
                    <a:lnTo>
                      <a:pt x="202" y="1032"/>
                    </a:lnTo>
                    <a:lnTo>
                      <a:pt x="643" y="1061"/>
                    </a:lnTo>
                    <a:cubicBezTo>
                      <a:pt x="1170" y="1103"/>
                      <a:pt x="1323" y="1278"/>
                      <a:pt x="1305" y="1543"/>
                    </a:cubicBezTo>
                    <a:cubicBezTo>
                      <a:pt x="1287" y="1779"/>
                      <a:pt x="1112" y="1931"/>
                      <a:pt x="807" y="1931"/>
                    </a:cubicBezTo>
                    <a:cubicBezTo>
                      <a:pt x="783" y="1931"/>
                      <a:pt x="758" y="1930"/>
                      <a:pt x="733" y="1928"/>
                    </a:cubicBezTo>
                    <a:cubicBezTo>
                      <a:pt x="467" y="1909"/>
                      <a:pt x="240" y="1789"/>
                      <a:pt x="117" y="1644"/>
                    </a:cubicBezTo>
                    <a:lnTo>
                      <a:pt x="0" y="1804"/>
                    </a:lnTo>
                    <a:cubicBezTo>
                      <a:pt x="146" y="1977"/>
                      <a:pt x="423" y="2099"/>
                      <a:pt x="722" y="2122"/>
                    </a:cubicBezTo>
                    <a:cubicBezTo>
                      <a:pt x="755" y="2124"/>
                      <a:pt x="787" y="2125"/>
                      <a:pt x="818" y="2125"/>
                    </a:cubicBezTo>
                    <a:cubicBezTo>
                      <a:pt x="1263" y="2125"/>
                      <a:pt x="1496" y="1878"/>
                      <a:pt x="1517" y="1551"/>
                    </a:cubicBezTo>
                    <a:cubicBezTo>
                      <a:pt x="1547" y="1184"/>
                      <a:pt x="1327" y="923"/>
                      <a:pt x="703" y="878"/>
                    </a:cubicBezTo>
                    <a:lnTo>
                      <a:pt x="438" y="856"/>
                    </a:lnTo>
                    <a:lnTo>
                      <a:pt x="557" y="202"/>
                    </a:lnTo>
                    <a:lnTo>
                      <a:pt x="1502" y="273"/>
                    </a:lnTo>
                    <a:lnTo>
                      <a:pt x="1517" y="8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2"/>
              <p:cNvSpPr/>
              <p:nvPr/>
            </p:nvSpPr>
            <p:spPr>
              <a:xfrm>
                <a:off x="6375349" y="2734230"/>
                <a:ext cx="65744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6" extrusionOk="0">
                    <a:moveTo>
                      <a:pt x="815" y="1025"/>
                    </a:moveTo>
                    <a:cubicBezTo>
                      <a:pt x="834" y="1025"/>
                      <a:pt x="854" y="1026"/>
                      <a:pt x="874" y="1027"/>
                    </a:cubicBezTo>
                    <a:cubicBezTo>
                      <a:pt x="1196" y="1050"/>
                      <a:pt x="1383" y="1236"/>
                      <a:pt x="1364" y="1510"/>
                    </a:cubicBezTo>
                    <a:cubicBezTo>
                      <a:pt x="1346" y="1771"/>
                      <a:pt x="1148" y="1925"/>
                      <a:pt x="874" y="1925"/>
                    </a:cubicBezTo>
                    <a:cubicBezTo>
                      <a:pt x="858" y="1925"/>
                      <a:pt x="842" y="1925"/>
                      <a:pt x="826" y="1924"/>
                    </a:cubicBezTo>
                    <a:cubicBezTo>
                      <a:pt x="467" y="1898"/>
                      <a:pt x="295" y="1666"/>
                      <a:pt x="310" y="1438"/>
                    </a:cubicBezTo>
                    <a:cubicBezTo>
                      <a:pt x="328" y="1197"/>
                      <a:pt x="532" y="1025"/>
                      <a:pt x="815" y="1025"/>
                    </a:cubicBezTo>
                    <a:close/>
                    <a:moveTo>
                      <a:pt x="991" y="1"/>
                    </a:moveTo>
                    <a:cubicBezTo>
                      <a:pt x="472" y="1"/>
                      <a:pt x="96" y="338"/>
                      <a:pt x="49" y="1008"/>
                    </a:cubicBezTo>
                    <a:cubicBezTo>
                      <a:pt x="0" y="1658"/>
                      <a:pt x="273" y="2062"/>
                      <a:pt x="822" y="2103"/>
                    </a:cubicBezTo>
                    <a:cubicBezTo>
                      <a:pt x="846" y="2105"/>
                      <a:pt x="869" y="2106"/>
                      <a:pt x="891" y="2106"/>
                    </a:cubicBezTo>
                    <a:cubicBezTo>
                      <a:pt x="1259" y="2106"/>
                      <a:pt x="1548" y="1883"/>
                      <a:pt x="1573" y="1520"/>
                    </a:cubicBezTo>
                    <a:cubicBezTo>
                      <a:pt x="1603" y="1139"/>
                      <a:pt x="1334" y="878"/>
                      <a:pt x="923" y="848"/>
                    </a:cubicBezTo>
                    <a:cubicBezTo>
                      <a:pt x="899" y="846"/>
                      <a:pt x="875" y="845"/>
                      <a:pt x="851" y="845"/>
                    </a:cubicBezTo>
                    <a:cubicBezTo>
                      <a:pt x="594" y="845"/>
                      <a:pt x="371" y="956"/>
                      <a:pt x="262" y="1158"/>
                    </a:cubicBezTo>
                    <a:cubicBezTo>
                      <a:pt x="262" y="1095"/>
                      <a:pt x="262" y="1034"/>
                      <a:pt x="266" y="986"/>
                    </a:cubicBezTo>
                    <a:cubicBezTo>
                      <a:pt x="305" y="455"/>
                      <a:pt x="586" y="189"/>
                      <a:pt x="994" y="189"/>
                    </a:cubicBezTo>
                    <a:cubicBezTo>
                      <a:pt x="1016" y="189"/>
                      <a:pt x="1039" y="189"/>
                      <a:pt x="1062" y="191"/>
                    </a:cubicBezTo>
                    <a:cubicBezTo>
                      <a:pt x="1214" y="202"/>
                      <a:pt x="1357" y="239"/>
                      <a:pt x="1457" y="317"/>
                    </a:cubicBezTo>
                    <a:lnTo>
                      <a:pt x="1555" y="153"/>
                    </a:lnTo>
                    <a:cubicBezTo>
                      <a:pt x="1431" y="64"/>
                      <a:pt x="1259" y="19"/>
                      <a:pt x="1072" y="4"/>
                    </a:cubicBezTo>
                    <a:cubicBezTo>
                      <a:pt x="1045" y="2"/>
                      <a:pt x="1018" y="1"/>
                      <a:pt x="9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2"/>
              <p:cNvSpPr/>
              <p:nvPr/>
            </p:nvSpPr>
            <p:spPr>
              <a:xfrm>
                <a:off x="6493554" y="2741279"/>
                <a:ext cx="63408" cy="8759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37" extrusionOk="0">
                    <a:moveTo>
                      <a:pt x="217" y="0"/>
                    </a:moveTo>
                    <a:lnTo>
                      <a:pt x="202" y="187"/>
                    </a:lnTo>
                    <a:lnTo>
                      <a:pt x="1262" y="265"/>
                    </a:lnTo>
                    <a:lnTo>
                      <a:pt x="635" y="941"/>
                    </a:lnTo>
                    <a:lnTo>
                      <a:pt x="624" y="1098"/>
                    </a:lnTo>
                    <a:lnTo>
                      <a:pt x="773" y="1109"/>
                    </a:lnTo>
                    <a:cubicBezTo>
                      <a:pt x="1154" y="1139"/>
                      <a:pt x="1319" y="1315"/>
                      <a:pt x="1300" y="1562"/>
                    </a:cubicBezTo>
                    <a:cubicBezTo>
                      <a:pt x="1283" y="1799"/>
                      <a:pt x="1110" y="1941"/>
                      <a:pt x="817" y="1941"/>
                    </a:cubicBezTo>
                    <a:cubicBezTo>
                      <a:pt x="792" y="1941"/>
                      <a:pt x="766" y="1940"/>
                      <a:pt x="740" y="1938"/>
                    </a:cubicBezTo>
                    <a:cubicBezTo>
                      <a:pt x="471" y="1920"/>
                      <a:pt x="239" y="1800"/>
                      <a:pt x="116" y="1655"/>
                    </a:cubicBezTo>
                    <a:lnTo>
                      <a:pt x="0" y="1815"/>
                    </a:lnTo>
                    <a:cubicBezTo>
                      <a:pt x="145" y="1988"/>
                      <a:pt x="426" y="2114"/>
                      <a:pt x="724" y="2133"/>
                    </a:cubicBezTo>
                    <a:cubicBezTo>
                      <a:pt x="758" y="2135"/>
                      <a:pt x="791" y="2137"/>
                      <a:pt x="823" y="2137"/>
                    </a:cubicBezTo>
                    <a:cubicBezTo>
                      <a:pt x="1261" y="2137"/>
                      <a:pt x="1496" y="1900"/>
                      <a:pt x="1520" y="1576"/>
                    </a:cubicBezTo>
                    <a:cubicBezTo>
                      <a:pt x="1543" y="1248"/>
                      <a:pt x="1338" y="997"/>
                      <a:pt x="897" y="941"/>
                    </a:cubicBezTo>
                    <a:lnTo>
                      <a:pt x="1535" y="247"/>
                    </a:lnTo>
                    <a:lnTo>
                      <a:pt x="1546" y="9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2"/>
              <p:cNvSpPr/>
              <p:nvPr/>
            </p:nvSpPr>
            <p:spPr>
              <a:xfrm>
                <a:off x="6576347" y="2748903"/>
                <a:ext cx="65744" cy="86361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7" extrusionOk="0">
                    <a:moveTo>
                      <a:pt x="825" y="1022"/>
                    </a:moveTo>
                    <a:cubicBezTo>
                      <a:pt x="843" y="1022"/>
                      <a:pt x="860" y="1023"/>
                      <a:pt x="878" y="1024"/>
                    </a:cubicBezTo>
                    <a:cubicBezTo>
                      <a:pt x="1196" y="1047"/>
                      <a:pt x="1387" y="1237"/>
                      <a:pt x="1364" y="1510"/>
                    </a:cubicBezTo>
                    <a:cubicBezTo>
                      <a:pt x="1346" y="1766"/>
                      <a:pt x="1151" y="1923"/>
                      <a:pt x="881" y="1923"/>
                    </a:cubicBezTo>
                    <a:cubicBezTo>
                      <a:pt x="863" y="1923"/>
                      <a:pt x="845" y="1922"/>
                      <a:pt x="826" y="1921"/>
                    </a:cubicBezTo>
                    <a:cubicBezTo>
                      <a:pt x="471" y="1895"/>
                      <a:pt x="296" y="1667"/>
                      <a:pt x="314" y="1438"/>
                    </a:cubicBezTo>
                    <a:cubicBezTo>
                      <a:pt x="332" y="1196"/>
                      <a:pt x="536" y="1022"/>
                      <a:pt x="825" y="1022"/>
                    </a:cubicBezTo>
                    <a:close/>
                    <a:moveTo>
                      <a:pt x="985" y="1"/>
                    </a:moveTo>
                    <a:cubicBezTo>
                      <a:pt x="470" y="1"/>
                      <a:pt x="99" y="341"/>
                      <a:pt x="49" y="1005"/>
                    </a:cubicBezTo>
                    <a:cubicBezTo>
                      <a:pt x="1" y="1659"/>
                      <a:pt x="273" y="2062"/>
                      <a:pt x="823" y="2104"/>
                    </a:cubicBezTo>
                    <a:cubicBezTo>
                      <a:pt x="846" y="2105"/>
                      <a:pt x="869" y="2106"/>
                      <a:pt x="892" y="2106"/>
                    </a:cubicBezTo>
                    <a:cubicBezTo>
                      <a:pt x="1262" y="2106"/>
                      <a:pt x="1549" y="1883"/>
                      <a:pt x="1577" y="1517"/>
                    </a:cubicBezTo>
                    <a:cubicBezTo>
                      <a:pt x="1603" y="1140"/>
                      <a:pt x="1335" y="878"/>
                      <a:pt x="923" y="849"/>
                    </a:cubicBezTo>
                    <a:cubicBezTo>
                      <a:pt x="898" y="847"/>
                      <a:pt x="874" y="846"/>
                      <a:pt x="850" y="846"/>
                    </a:cubicBezTo>
                    <a:cubicBezTo>
                      <a:pt x="593" y="846"/>
                      <a:pt x="375" y="954"/>
                      <a:pt x="266" y="1155"/>
                    </a:cubicBezTo>
                    <a:cubicBezTo>
                      <a:pt x="262" y="1092"/>
                      <a:pt x="266" y="1035"/>
                      <a:pt x="270" y="987"/>
                    </a:cubicBezTo>
                    <a:cubicBezTo>
                      <a:pt x="308" y="458"/>
                      <a:pt x="584" y="189"/>
                      <a:pt x="988" y="189"/>
                    </a:cubicBezTo>
                    <a:cubicBezTo>
                      <a:pt x="1012" y="189"/>
                      <a:pt x="1036" y="190"/>
                      <a:pt x="1061" y="192"/>
                    </a:cubicBezTo>
                    <a:cubicBezTo>
                      <a:pt x="1218" y="202"/>
                      <a:pt x="1357" y="240"/>
                      <a:pt x="1457" y="318"/>
                    </a:cubicBezTo>
                    <a:lnTo>
                      <a:pt x="1554" y="154"/>
                    </a:lnTo>
                    <a:cubicBezTo>
                      <a:pt x="1431" y="64"/>
                      <a:pt x="1259" y="19"/>
                      <a:pt x="1073" y="4"/>
                    </a:cubicBezTo>
                    <a:cubicBezTo>
                      <a:pt x="1043" y="2"/>
                      <a:pt x="1014" y="1"/>
                      <a:pt x="985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2"/>
              <p:cNvSpPr/>
              <p:nvPr/>
            </p:nvSpPr>
            <p:spPr>
              <a:xfrm>
                <a:off x="6659304" y="2752715"/>
                <a:ext cx="64063" cy="86894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2120" extrusionOk="0">
                    <a:moveTo>
                      <a:pt x="42" y="1"/>
                    </a:moveTo>
                    <a:lnTo>
                      <a:pt x="1" y="580"/>
                    </a:lnTo>
                    <a:lnTo>
                      <a:pt x="211" y="595"/>
                    </a:lnTo>
                    <a:lnTo>
                      <a:pt x="237" y="207"/>
                    </a:lnTo>
                    <a:lnTo>
                      <a:pt x="1301" y="285"/>
                    </a:lnTo>
                    <a:lnTo>
                      <a:pt x="315" y="2100"/>
                    </a:lnTo>
                    <a:lnTo>
                      <a:pt x="543" y="2119"/>
                    </a:lnTo>
                    <a:lnTo>
                      <a:pt x="1552" y="263"/>
                    </a:lnTo>
                    <a:lnTo>
                      <a:pt x="1562" y="11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2"/>
              <p:cNvSpPr/>
              <p:nvPr/>
            </p:nvSpPr>
            <p:spPr>
              <a:xfrm>
                <a:off x="6780583" y="2761609"/>
                <a:ext cx="64022" cy="86853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119" extrusionOk="0">
                    <a:moveTo>
                      <a:pt x="41" y="1"/>
                    </a:moveTo>
                    <a:lnTo>
                      <a:pt x="0" y="576"/>
                    </a:lnTo>
                    <a:lnTo>
                      <a:pt x="210" y="591"/>
                    </a:lnTo>
                    <a:lnTo>
                      <a:pt x="236" y="206"/>
                    </a:lnTo>
                    <a:lnTo>
                      <a:pt x="1300" y="281"/>
                    </a:lnTo>
                    <a:lnTo>
                      <a:pt x="314" y="2100"/>
                    </a:lnTo>
                    <a:lnTo>
                      <a:pt x="542" y="2119"/>
                    </a:lnTo>
                    <a:lnTo>
                      <a:pt x="1551" y="263"/>
                    </a:lnTo>
                    <a:lnTo>
                      <a:pt x="1562" y="113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2"/>
              <p:cNvSpPr/>
              <p:nvPr/>
            </p:nvSpPr>
            <p:spPr>
              <a:xfrm>
                <a:off x="6856818" y="2768945"/>
                <a:ext cx="67547" cy="86607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113" extrusionOk="0">
                    <a:moveTo>
                      <a:pt x="850" y="181"/>
                    </a:moveTo>
                    <a:cubicBezTo>
                      <a:pt x="872" y="181"/>
                      <a:pt x="895" y="182"/>
                      <a:pt x="919" y="184"/>
                    </a:cubicBezTo>
                    <a:cubicBezTo>
                      <a:pt x="1229" y="206"/>
                      <a:pt x="1424" y="363"/>
                      <a:pt x="1408" y="599"/>
                    </a:cubicBezTo>
                    <a:cubicBezTo>
                      <a:pt x="1391" y="806"/>
                      <a:pt x="1217" y="934"/>
                      <a:pt x="936" y="934"/>
                    </a:cubicBezTo>
                    <a:cubicBezTo>
                      <a:pt x="914" y="934"/>
                      <a:pt x="891" y="933"/>
                      <a:pt x="867" y="932"/>
                    </a:cubicBezTo>
                    <a:cubicBezTo>
                      <a:pt x="546" y="905"/>
                      <a:pt x="367" y="748"/>
                      <a:pt x="381" y="520"/>
                    </a:cubicBezTo>
                    <a:cubicBezTo>
                      <a:pt x="398" y="306"/>
                      <a:pt x="575" y="181"/>
                      <a:pt x="850" y="181"/>
                    </a:cubicBezTo>
                    <a:close/>
                    <a:moveTo>
                      <a:pt x="772" y="1096"/>
                    </a:moveTo>
                    <a:cubicBezTo>
                      <a:pt x="799" y="1096"/>
                      <a:pt x="827" y="1097"/>
                      <a:pt x="856" y="1099"/>
                    </a:cubicBezTo>
                    <a:cubicBezTo>
                      <a:pt x="1222" y="1125"/>
                      <a:pt x="1427" y="1301"/>
                      <a:pt x="1408" y="1555"/>
                    </a:cubicBezTo>
                    <a:cubicBezTo>
                      <a:pt x="1391" y="1792"/>
                      <a:pt x="1193" y="1931"/>
                      <a:pt x="876" y="1931"/>
                    </a:cubicBezTo>
                    <a:cubicBezTo>
                      <a:pt x="849" y="1931"/>
                      <a:pt x="821" y="1930"/>
                      <a:pt x="793" y="1928"/>
                    </a:cubicBezTo>
                    <a:cubicBezTo>
                      <a:pt x="426" y="1902"/>
                      <a:pt x="224" y="1727"/>
                      <a:pt x="243" y="1469"/>
                    </a:cubicBezTo>
                    <a:cubicBezTo>
                      <a:pt x="260" y="1235"/>
                      <a:pt x="452" y="1096"/>
                      <a:pt x="772" y="1096"/>
                    </a:cubicBezTo>
                    <a:close/>
                    <a:moveTo>
                      <a:pt x="838" y="1"/>
                    </a:moveTo>
                    <a:cubicBezTo>
                      <a:pt x="454" y="1"/>
                      <a:pt x="193" y="187"/>
                      <a:pt x="169" y="498"/>
                    </a:cubicBezTo>
                    <a:cubicBezTo>
                      <a:pt x="153" y="715"/>
                      <a:pt x="258" y="879"/>
                      <a:pt x="464" y="976"/>
                    </a:cubicBezTo>
                    <a:cubicBezTo>
                      <a:pt x="198" y="1044"/>
                      <a:pt x="45" y="1208"/>
                      <a:pt x="27" y="1458"/>
                    </a:cubicBezTo>
                    <a:cubicBezTo>
                      <a:pt x="0" y="1823"/>
                      <a:pt x="284" y="2074"/>
                      <a:pt x="781" y="2108"/>
                    </a:cubicBezTo>
                    <a:cubicBezTo>
                      <a:pt x="820" y="2111"/>
                      <a:pt x="857" y="2112"/>
                      <a:pt x="894" y="2112"/>
                    </a:cubicBezTo>
                    <a:cubicBezTo>
                      <a:pt x="1324" y="2112"/>
                      <a:pt x="1605" y="1911"/>
                      <a:pt x="1629" y="1573"/>
                    </a:cubicBezTo>
                    <a:cubicBezTo>
                      <a:pt x="1644" y="1327"/>
                      <a:pt x="1513" y="1140"/>
                      <a:pt x="1260" y="1036"/>
                    </a:cubicBezTo>
                    <a:cubicBezTo>
                      <a:pt x="1479" y="968"/>
                      <a:pt x="1606" y="819"/>
                      <a:pt x="1625" y="606"/>
                    </a:cubicBezTo>
                    <a:cubicBezTo>
                      <a:pt x="1648" y="266"/>
                      <a:pt x="1372" y="35"/>
                      <a:pt x="934" y="5"/>
                    </a:cubicBezTo>
                    <a:cubicBezTo>
                      <a:pt x="901" y="2"/>
                      <a:pt x="869" y="1"/>
                      <a:pt x="83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2"/>
              <p:cNvSpPr/>
              <p:nvPr/>
            </p:nvSpPr>
            <p:spPr>
              <a:xfrm>
                <a:off x="6943627" y="2774847"/>
                <a:ext cx="65703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2106" extrusionOk="0">
                    <a:moveTo>
                      <a:pt x="723" y="184"/>
                    </a:moveTo>
                    <a:cubicBezTo>
                      <a:pt x="741" y="184"/>
                      <a:pt x="759" y="185"/>
                      <a:pt x="778" y="186"/>
                    </a:cubicBezTo>
                    <a:cubicBezTo>
                      <a:pt x="1136" y="212"/>
                      <a:pt x="1307" y="440"/>
                      <a:pt x="1293" y="667"/>
                    </a:cubicBezTo>
                    <a:cubicBezTo>
                      <a:pt x="1275" y="911"/>
                      <a:pt x="1068" y="1084"/>
                      <a:pt x="778" y="1084"/>
                    </a:cubicBezTo>
                    <a:cubicBezTo>
                      <a:pt x="760" y="1084"/>
                      <a:pt x="743" y="1084"/>
                      <a:pt x="725" y="1082"/>
                    </a:cubicBezTo>
                    <a:cubicBezTo>
                      <a:pt x="407" y="1060"/>
                      <a:pt x="221" y="869"/>
                      <a:pt x="240" y="597"/>
                    </a:cubicBezTo>
                    <a:cubicBezTo>
                      <a:pt x="257" y="341"/>
                      <a:pt x="452" y="184"/>
                      <a:pt x="723" y="184"/>
                    </a:cubicBezTo>
                    <a:close/>
                    <a:moveTo>
                      <a:pt x="710" y="0"/>
                    </a:moveTo>
                    <a:cubicBezTo>
                      <a:pt x="340" y="0"/>
                      <a:pt x="54" y="224"/>
                      <a:pt x="30" y="589"/>
                    </a:cubicBezTo>
                    <a:cubicBezTo>
                      <a:pt x="0" y="967"/>
                      <a:pt x="269" y="1228"/>
                      <a:pt x="680" y="1258"/>
                    </a:cubicBezTo>
                    <a:cubicBezTo>
                      <a:pt x="705" y="1260"/>
                      <a:pt x="729" y="1261"/>
                      <a:pt x="753" y="1261"/>
                    </a:cubicBezTo>
                    <a:cubicBezTo>
                      <a:pt x="1010" y="1261"/>
                      <a:pt x="1228" y="1153"/>
                      <a:pt x="1338" y="952"/>
                    </a:cubicBezTo>
                    <a:cubicBezTo>
                      <a:pt x="1341" y="1012"/>
                      <a:pt x="1338" y="1071"/>
                      <a:pt x="1338" y="1119"/>
                    </a:cubicBezTo>
                    <a:cubicBezTo>
                      <a:pt x="1299" y="1649"/>
                      <a:pt x="1020" y="1918"/>
                      <a:pt x="614" y="1918"/>
                    </a:cubicBezTo>
                    <a:cubicBezTo>
                      <a:pt x="590" y="1918"/>
                      <a:pt x="566" y="1917"/>
                      <a:pt x="542" y="1915"/>
                    </a:cubicBezTo>
                    <a:cubicBezTo>
                      <a:pt x="389" y="1904"/>
                      <a:pt x="247" y="1867"/>
                      <a:pt x="146" y="1788"/>
                    </a:cubicBezTo>
                    <a:lnTo>
                      <a:pt x="49" y="1953"/>
                    </a:lnTo>
                    <a:cubicBezTo>
                      <a:pt x="172" y="2043"/>
                      <a:pt x="344" y="2087"/>
                      <a:pt x="531" y="2102"/>
                    </a:cubicBezTo>
                    <a:cubicBezTo>
                      <a:pt x="561" y="2104"/>
                      <a:pt x="591" y="2105"/>
                      <a:pt x="621" y="2105"/>
                    </a:cubicBezTo>
                    <a:cubicBezTo>
                      <a:pt x="1135" y="2105"/>
                      <a:pt x="1505" y="1765"/>
                      <a:pt x="1554" y="1101"/>
                    </a:cubicBezTo>
                    <a:cubicBezTo>
                      <a:pt x="1602" y="447"/>
                      <a:pt x="1330" y="43"/>
                      <a:pt x="781" y="3"/>
                    </a:cubicBezTo>
                    <a:cubicBezTo>
                      <a:pt x="757" y="1"/>
                      <a:pt x="733" y="0"/>
                      <a:pt x="71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2"/>
              <p:cNvSpPr/>
              <p:nvPr/>
            </p:nvSpPr>
            <p:spPr>
              <a:xfrm>
                <a:off x="7066997" y="2782470"/>
                <a:ext cx="29429" cy="8681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18" extrusionOk="0">
                    <a:moveTo>
                      <a:pt x="16" y="0"/>
                    </a:moveTo>
                    <a:lnTo>
                      <a:pt x="1" y="186"/>
                    </a:lnTo>
                    <a:lnTo>
                      <a:pt x="490" y="224"/>
                    </a:lnTo>
                    <a:lnTo>
                      <a:pt x="352" y="2103"/>
                    </a:lnTo>
                    <a:lnTo>
                      <a:pt x="564" y="2117"/>
                    </a:lnTo>
                    <a:lnTo>
                      <a:pt x="718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2"/>
              <p:cNvSpPr/>
              <p:nvPr/>
            </p:nvSpPr>
            <p:spPr>
              <a:xfrm>
                <a:off x="7117861" y="2787676"/>
                <a:ext cx="61235" cy="88041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8" extrusionOk="0">
                    <a:moveTo>
                      <a:pt x="727" y="0"/>
                    </a:moveTo>
                    <a:cubicBezTo>
                      <a:pt x="453" y="0"/>
                      <a:pt x="224" y="85"/>
                      <a:pt x="71" y="246"/>
                    </a:cubicBezTo>
                    <a:lnTo>
                      <a:pt x="213" y="388"/>
                    </a:lnTo>
                    <a:cubicBezTo>
                      <a:pt x="341" y="256"/>
                      <a:pt x="504" y="194"/>
                      <a:pt x="708" y="194"/>
                    </a:cubicBezTo>
                    <a:cubicBezTo>
                      <a:pt x="735" y="194"/>
                      <a:pt x="763" y="195"/>
                      <a:pt x="792" y="198"/>
                    </a:cubicBezTo>
                    <a:cubicBezTo>
                      <a:pt x="1109" y="220"/>
                      <a:pt x="1266" y="380"/>
                      <a:pt x="1247" y="620"/>
                    </a:cubicBezTo>
                    <a:cubicBezTo>
                      <a:pt x="1240" y="761"/>
                      <a:pt x="1183" y="896"/>
                      <a:pt x="933" y="1109"/>
                    </a:cubicBezTo>
                    <a:lnTo>
                      <a:pt x="11" y="1890"/>
                    </a:lnTo>
                    <a:lnTo>
                      <a:pt x="0" y="2043"/>
                    </a:lnTo>
                    <a:lnTo>
                      <a:pt x="1452" y="2147"/>
                    </a:lnTo>
                    <a:lnTo>
                      <a:pt x="1468" y="1957"/>
                    </a:lnTo>
                    <a:lnTo>
                      <a:pt x="328" y="1875"/>
                    </a:lnTo>
                    <a:lnTo>
                      <a:pt x="1083" y="1236"/>
                    </a:lnTo>
                    <a:cubicBezTo>
                      <a:pt x="1378" y="982"/>
                      <a:pt x="1457" y="811"/>
                      <a:pt x="1468" y="613"/>
                    </a:cubicBezTo>
                    <a:cubicBezTo>
                      <a:pt x="1494" y="265"/>
                      <a:pt x="1244" y="33"/>
                      <a:pt x="825" y="4"/>
                    </a:cubicBezTo>
                    <a:cubicBezTo>
                      <a:pt x="792" y="2"/>
                      <a:pt x="759" y="0"/>
                      <a:pt x="72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2"/>
              <p:cNvSpPr/>
              <p:nvPr/>
            </p:nvSpPr>
            <p:spPr>
              <a:xfrm>
                <a:off x="7192825" y="2792225"/>
                <a:ext cx="63572" cy="8763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138" extrusionOk="0">
                    <a:moveTo>
                      <a:pt x="221" y="0"/>
                    </a:moveTo>
                    <a:lnTo>
                      <a:pt x="206" y="188"/>
                    </a:lnTo>
                    <a:lnTo>
                      <a:pt x="1264" y="266"/>
                    </a:lnTo>
                    <a:lnTo>
                      <a:pt x="640" y="942"/>
                    </a:lnTo>
                    <a:lnTo>
                      <a:pt x="628" y="1099"/>
                    </a:lnTo>
                    <a:lnTo>
                      <a:pt x="774" y="1110"/>
                    </a:lnTo>
                    <a:cubicBezTo>
                      <a:pt x="1159" y="1136"/>
                      <a:pt x="1323" y="1312"/>
                      <a:pt x="1304" y="1562"/>
                    </a:cubicBezTo>
                    <a:cubicBezTo>
                      <a:pt x="1288" y="1800"/>
                      <a:pt x="1115" y="1942"/>
                      <a:pt x="817" y="1942"/>
                    </a:cubicBezTo>
                    <a:cubicBezTo>
                      <a:pt x="792" y="1942"/>
                      <a:pt x="767" y="1941"/>
                      <a:pt x="740" y="1939"/>
                    </a:cubicBezTo>
                    <a:cubicBezTo>
                      <a:pt x="471" y="1921"/>
                      <a:pt x="240" y="1801"/>
                      <a:pt x="116" y="1652"/>
                    </a:cubicBezTo>
                    <a:lnTo>
                      <a:pt x="1" y="1812"/>
                    </a:lnTo>
                    <a:cubicBezTo>
                      <a:pt x="151" y="1988"/>
                      <a:pt x="430" y="2112"/>
                      <a:pt x="730" y="2134"/>
                    </a:cubicBezTo>
                    <a:cubicBezTo>
                      <a:pt x="763" y="2136"/>
                      <a:pt x="794" y="2138"/>
                      <a:pt x="825" y="2138"/>
                    </a:cubicBezTo>
                    <a:cubicBezTo>
                      <a:pt x="1261" y="2138"/>
                      <a:pt x="1500" y="1901"/>
                      <a:pt x="1521" y="1577"/>
                    </a:cubicBezTo>
                    <a:cubicBezTo>
                      <a:pt x="1547" y="1245"/>
                      <a:pt x="1342" y="998"/>
                      <a:pt x="901" y="942"/>
                    </a:cubicBezTo>
                    <a:lnTo>
                      <a:pt x="1540" y="247"/>
                    </a:lnTo>
                    <a:lnTo>
                      <a:pt x="1551" y="98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2"/>
              <p:cNvSpPr/>
              <p:nvPr/>
            </p:nvSpPr>
            <p:spPr>
              <a:xfrm>
                <a:off x="6594586" y="2896781"/>
                <a:ext cx="682032" cy="86402"/>
              </a:xfrm>
              <a:custGeom>
                <a:avLst/>
                <a:gdLst/>
                <a:ahLst/>
                <a:cxnLst/>
                <a:rect l="l" t="t" r="r" b="b"/>
                <a:pathLst>
                  <a:path w="16640" h="2108" extrusionOk="0">
                    <a:moveTo>
                      <a:pt x="68" y="1"/>
                    </a:moveTo>
                    <a:lnTo>
                      <a:pt x="0" y="901"/>
                    </a:lnTo>
                    <a:lnTo>
                      <a:pt x="16577" y="2107"/>
                    </a:lnTo>
                    <a:lnTo>
                      <a:pt x="16640" y="120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2"/>
              <p:cNvSpPr/>
              <p:nvPr/>
            </p:nvSpPr>
            <p:spPr>
              <a:xfrm>
                <a:off x="6920183" y="2994492"/>
                <a:ext cx="351099" cy="62178"/>
              </a:xfrm>
              <a:custGeom>
                <a:avLst/>
                <a:gdLst/>
                <a:ahLst/>
                <a:cxnLst/>
                <a:rect l="l" t="t" r="r" b="b"/>
                <a:pathLst>
                  <a:path w="8566" h="1517" extrusionOk="0">
                    <a:moveTo>
                      <a:pt x="64" y="0"/>
                    </a:moveTo>
                    <a:lnTo>
                      <a:pt x="0" y="897"/>
                    </a:lnTo>
                    <a:lnTo>
                      <a:pt x="8502" y="1516"/>
                    </a:lnTo>
                    <a:lnTo>
                      <a:pt x="8566" y="62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2"/>
              <p:cNvSpPr/>
              <p:nvPr/>
            </p:nvSpPr>
            <p:spPr>
              <a:xfrm>
                <a:off x="5934580" y="2416915"/>
                <a:ext cx="297528" cy="227153"/>
              </a:xfrm>
              <a:custGeom>
                <a:avLst/>
                <a:gdLst/>
                <a:ahLst/>
                <a:cxnLst/>
                <a:rect l="l" t="t" r="r" b="b"/>
                <a:pathLst>
                  <a:path w="7259" h="5542" extrusionOk="0">
                    <a:moveTo>
                      <a:pt x="1402" y="0"/>
                    </a:moveTo>
                    <a:cubicBezTo>
                      <a:pt x="805" y="0"/>
                      <a:pt x="302" y="460"/>
                      <a:pt x="259" y="1064"/>
                    </a:cubicBezTo>
                    <a:lnTo>
                      <a:pt x="46" y="3973"/>
                    </a:lnTo>
                    <a:cubicBezTo>
                      <a:pt x="1" y="4605"/>
                      <a:pt x="476" y="5154"/>
                      <a:pt x="1107" y="5199"/>
                    </a:cubicBezTo>
                    <a:lnTo>
                      <a:pt x="5776" y="5539"/>
                    </a:lnTo>
                    <a:cubicBezTo>
                      <a:pt x="5803" y="5541"/>
                      <a:pt x="5831" y="5542"/>
                      <a:pt x="5859" y="5542"/>
                    </a:cubicBezTo>
                    <a:cubicBezTo>
                      <a:pt x="6454" y="5542"/>
                      <a:pt x="6958" y="5085"/>
                      <a:pt x="7001" y="4482"/>
                    </a:cubicBezTo>
                    <a:lnTo>
                      <a:pt x="7213" y="1568"/>
                    </a:lnTo>
                    <a:cubicBezTo>
                      <a:pt x="7258" y="937"/>
                      <a:pt x="6784" y="391"/>
                      <a:pt x="6157" y="343"/>
                    </a:cubicBezTo>
                    <a:lnTo>
                      <a:pt x="1484" y="3"/>
                    </a:lnTo>
                    <a:cubicBezTo>
                      <a:pt x="1457" y="1"/>
                      <a:pt x="1429" y="0"/>
                      <a:pt x="1402" y="0"/>
                    </a:cubicBezTo>
                    <a:close/>
                  </a:path>
                </a:pathLst>
              </a:custGeom>
              <a:solidFill>
                <a:srgbClr val="71B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8" name="Google Shape;1218;p52"/>
              <p:cNvGrpSpPr/>
              <p:nvPr/>
            </p:nvGrpSpPr>
            <p:grpSpPr>
              <a:xfrm>
                <a:off x="5937326" y="2478845"/>
                <a:ext cx="288793" cy="99682"/>
                <a:chOff x="5937326" y="2478845"/>
                <a:chExt cx="288793" cy="99682"/>
              </a:xfrm>
            </p:grpSpPr>
            <p:sp>
              <p:nvSpPr>
                <p:cNvPr id="1219" name="Google Shape;1219;p52"/>
                <p:cNvSpPr/>
                <p:nvPr/>
              </p:nvSpPr>
              <p:spPr>
                <a:xfrm>
                  <a:off x="5937326" y="2478845"/>
                  <a:ext cx="196207" cy="9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432" extrusionOk="0">
                      <a:moveTo>
                        <a:pt x="158" y="1"/>
                      </a:moveTo>
                      <a:lnTo>
                        <a:pt x="135" y="333"/>
                      </a:lnTo>
                      <a:lnTo>
                        <a:pt x="3714" y="595"/>
                      </a:lnTo>
                      <a:cubicBezTo>
                        <a:pt x="4125" y="621"/>
                        <a:pt x="4438" y="987"/>
                        <a:pt x="4409" y="1398"/>
                      </a:cubicBezTo>
                      <a:cubicBezTo>
                        <a:pt x="4380" y="1794"/>
                        <a:pt x="4052" y="2095"/>
                        <a:pt x="3660" y="2095"/>
                      </a:cubicBezTo>
                      <a:cubicBezTo>
                        <a:pt x="3642" y="2095"/>
                        <a:pt x="3624" y="2094"/>
                        <a:pt x="3606" y="2093"/>
                      </a:cubicBezTo>
                      <a:lnTo>
                        <a:pt x="28" y="1831"/>
                      </a:lnTo>
                      <a:lnTo>
                        <a:pt x="1" y="2167"/>
                      </a:lnTo>
                      <a:lnTo>
                        <a:pt x="3583" y="2429"/>
                      </a:lnTo>
                      <a:cubicBezTo>
                        <a:pt x="3608" y="2431"/>
                        <a:pt x="3633" y="2432"/>
                        <a:pt x="3658" y="2432"/>
                      </a:cubicBezTo>
                      <a:cubicBezTo>
                        <a:pt x="4224" y="2432"/>
                        <a:pt x="4702" y="1996"/>
                        <a:pt x="4745" y="1424"/>
                      </a:cubicBezTo>
                      <a:cubicBezTo>
                        <a:pt x="4786" y="826"/>
                        <a:pt x="4338" y="304"/>
                        <a:pt x="3740" y="263"/>
                      </a:cubicBez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52"/>
                <p:cNvSpPr/>
                <p:nvPr/>
              </p:nvSpPr>
              <p:spPr>
                <a:xfrm>
                  <a:off x="6124430" y="2529873"/>
                  <a:ext cx="101690" cy="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512" extrusionOk="0">
                      <a:moveTo>
                        <a:pt x="23" y="0"/>
                      </a:moveTo>
                      <a:lnTo>
                        <a:pt x="1" y="333"/>
                      </a:lnTo>
                      <a:lnTo>
                        <a:pt x="2459" y="512"/>
                      </a:lnTo>
                      <a:lnTo>
                        <a:pt x="2481" y="179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1" name="Google Shape;1221;p52"/>
              <p:cNvSpPr/>
              <p:nvPr/>
            </p:nvSpPr>
            <p:spPr>
              <a:xfrm>
                <a:off x="5990486" y="2240797"/>
                <a:ext cx="737611" cy="116404"/>
              </a:xfrm>
              <a:custGeom>
                <a:avLst/>
                <a:gdLst/>
                <a:ahLst/>
                <a:cxnLst/>
                <a:rect l="l" t="t" r="r" b="b"/>
                <a:pathLst>
                  <a:path w="17996" h="2840" extrusionOk="0">
                    <a:moveTo>
                      <a:pt x="112" y="1"/>
                    </a:moveTo>
                    <a:lnTo>
                      <a:pt x="0" y="1536"/>
                    </a:lnTo>
                    <a:lnTo>
                      <a:pt x="17884" y="2840"/>
                    </a:lnTo>
                    <a:lnTo>
                      <a:pt x="17996" y="1304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2" name="Google Shape;1222;p52"/>
            <p:cNvSpPr/>
            <p:nvPr/>
          </p:nvSpPr>
          <p:spPr>
            <a:xfrm>
              <a:off x="7676753" y="2025250"/>
              <a:ext cx="25125" cy="133250"/>
            </a:xfrm>
            <a:custGeom>
              <a:avLst/>
              <a:gdLst/>
              <a:ahLst/>
              <a:cxnLst/>
              <a:rect l="l" t="t" r="r" b="b"/>
              <a:pathLst>
                <a:path w="613" h="3251" extrusionOk="0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7690689" y="2008569"/>
              <a:ext cx="230432" cy="460290"/>
            </a:xfrm>
            <a:custGeom>
              <a:avLst/>
              <a:gdLst/>
              <a:ahLst/>
              <a:cxnLst/>
              <a:rect l="l" t="t" r="r" b="b"/>
              <a:pathLst>
                <a:path w="5622" h="11230" extrusionOk="0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7713641" y="2152636"/>
              <a:ext cx="15083" cy="15206"/>
            </a:xfrm>
            <a:custGeom>
              <a:avLst/>
              <a:gdLst/>
              <a:ahLst/>
              <a:cxnLst/>
              <a:rect l="l" t="t" r="r" b="b"/>
              <a:pathLst>
                <a:path w="368" h="371" extrusionOk="0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7698353" y="2142963"/>
              <a:ext cx="30495" cy="9222"/>
            </a:xfrm>
            <a:custGeom>
              <a:avLst/>
              <a:gdLst/>
              <a:ahLst/>
              <a:cxnLst/>
              <a:rect l="l" t="t" r="r" b="b"/>
              <a:pathLst>
                <a:path w="744" h="225" extrusionOk="0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7800778" y="2152636"/>
              <a:ext cx="15206" cy="15206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7788196" y="2142963"/>
              <a:ext cx="30536" cy="9222"/>
            </a:xfrm>
            <a:custGeom>
              <a:avLst/>
              <a:gdLst/>
              <a:ahLst/>
              <a:cxnLst/>
              <a:rect l="l" t="t" r="r" b="b"/>
              <a:pathLst>
                <a:path w="745" h="225" extrusionOk="0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7747045" y="2228091"/>
              <a:ext cx="44266" cy="22912"/>
            </a:xfrm>
            <a:custGeom>
              <a:avLst/>
              <a:gdLst/>
              <a:ahLst/>
              <a:cxnLst/>
              <a:rect l="l" t="t" r="r" b="b"/>
              <a:pathLst>
                <a:path w="1080" h="559" extrusionOk="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7757169" y="2294571"/>
              <a:ext cx="77917" cy="40865"/>
            </a:xfrm>
            <a:custGeom>
              <a:avLst/>
              <a:gdLst/>
              <a:ahLst/>
              <a:cxnLst/>
              <a:rect l="l" t="t" r="r" b="b"/>
              <a:pathLst>
                <a:path w="1901" h="997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7912057" y="2156488"/>
              <a:ext cx="50415" cy="51972"/>
            </a:xfrm>
            <a:custGeom>
              <a:avLst/>
              <a:gdLst/>
              <a:ahLst/>
              <a:cxnLst/>
              <a:rect l="l" t="t" r="r" b="b"/>
              <a:pathLst>
                <a:path w="1230" h="1268" extrusionOk="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7929107" y="2168784"/>
              <a:ext cx="21887" cy="29593"/>
            </a:xfrm>
            <a:custGeom>
              <a:avLst/>
              <a:gdLst/>
              <a:ahLst/>
              <a:cxnLst/>
              <a:rect l="l" t="t" r="r" b="b"/>
              <a:pathLst>
                <a:path w="534" h="722" extrusionOk="0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7669130" y="1993363"/>
              <a:ext cx="263673" cy="172393"/>
            </a:xfrm>
            <a:custGeom>
              <a:avLst/>
              <a:gdLst/>
              <a:ahLst/>
              <a:cxnLst/>
              <a:rect l="l" t="t" r="r" b="b"/>
              <a:pathLst>
                <a:path w="6433" h="4206" extrusionOk="0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7910376" y="2196737"/>
              <a:ext cx="37299" cy="36766"/>
            </a:xfrm>
            <a:custGeom>
              <a:avLst/>
              <a:gdLst/>
              <a:ahLst/>
              <a:cxnLst/>
              <a:rect l="l" t="t" r="r" b="b"/>
              <a:pathLst>
                <a:path w="910" h="897" extrusionOk="0">
                  <a:moveTo>
                    <a:pt x="336" y="1"/>
                  </a:moveTo>
                  <a:cubicBezTo>
                    <a:pt x="305" y="1"/>
                    <a:pt x="199" y="32"/>
                    <a:pt x="101" y="164"/>
                  </a:cubicBezTo>
                  <a:cubicBezTo>
                    <a:pt x="45" y="243"/>
                    <a:pt x="0" y="359"/>
                    <a:pt x="19" y="490"/>
                  </a:cubicBezTo>
                  <a:cubicBezTo>
                    <a:pt x="34" y="617"/>
                    <a:pt x="105" y="759"/>
                    <a:pt x="240" y="837"/>
                  </a:cubicBezTo>
                  <a:cubicBezTo>
                    <a:pt x="312" y="878"/>
                    <a:pt x="392" y="897"/>
                    <a:pt x="467" y="897"/>
                  </a:cubicBezTo>
                  <a:cubicBezTo>
                    <a:pt x="535" y="897"/>
                    <a:pt x="600" y="882"/>
                    <a:pt x="655" y="855"/>
                  </a:cubicBezTo>
                  <a:cubicBezTo>
                    <a:pt x="777" y="800"/>
                    <a:pt x="848" y="688"/>
                    <a:pt x="871" y="594"/>
                  </a:cubicBezTo>
                  <a:cubicBezTo>
                    <a:pt x="910" y="407"/>
                    <a:pt x="821" y="306"/>
                    <a:pt x="805" y="306"/>
                  </a:cubicBezTo>
                  <a:cubicBezTo>
                    <a:pt x="804" y="306"/>
                    <a:pt x="804" y="306"/>
                    <a:pt x="803" y="307"/>
                  </a:cubicBezTo>
                  <a:cubicBezTo>
                    <a:pt x="785" y="314"/>
                    <a:pt x="845" y="419"/>
                    <a:pt x="789" y="568"/>
                  </a:cubicBezTo>
                  <a:cubicBezTo>
                    <a:pt x="762" y="643"/>
                    <a:pt x="703" y="717"/>
                    <a:pt x="610" y="755"/>
                  </a:cubicBezTo>
                  <a:cubicBezTo>
                    <a:pt x="570" y="771"/>
                    <a:pt x="525" y="780"/>
                    <a:pt x="478" y="780"/>
                  </a:cubicBezTo>
                  <a:cubicBezTo>
                    <a:pt x="419" y="780"/>
                    <a:pt x="357" y="766"/>
                    <a:pt x="303" y="733"/>
                  </a:cubicBezTo>
                  <a:cubicBezTo>
                    <a:pt x="206" y="676"/>
                    <a:pt x="146" y="572"/>
                    <a:pt x="127" y="474"/>
                  </a:cubicBezTo>
                  <a:cubicBezTo>
                    <a:pt x="109" y="374"/>
                    <a:pt x="135" y="281"/>
                    <a:pt x="172" y="209"/>
                  </a:cubicBezTo>
                  <a:cubicBezTo>
                    <a:pt x="251" y="67"/>
                    <a:pt x="355" y="19"/>
                    <a:pt x="344" y="4"/>
                  </a:cubicBezTo>
                  <a:cubicBezTo>
                    <a:pt x="344" y="2"/>
                    <a:pt x="341" y="1"/>
                    <a:pt x="336" y="1"/>
                  </a:cubicBez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7457229" y="2394823"/>
              <a:ext cx="653915" cy="794461"/>
            </a:xfrm>
            <a:custGeom>
              <a:avLst/>
              <a:gdLst/>
              <a:ahLst/>
              <a:cxnLst/>
              <a:rect l="l" t="t" r="r" b="b"/>
              <a:pathLst>
                <a:path w="15954" h="19383" extrusionOk="0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rgbClr val="53A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7749914" y="2394823"/>
              <a:ext cx="158376" cy="153621"/>
            </a:xfrm>
            <a:custGeom>
              <a:avLst/>
              <a:gdLst/>
              <a:ahLst/>
              <a:cxnLst/>
              <a:rect l="l" t="t" r="r" b="b"/>
              <a:pathLst>
                <a:path w="3864" h="3748" extrusionOk="0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7760202" y="2565981"/>
              <a:ext cx="14264" cy="114560"/>
            </a:xfrm>
            <a:custGeom>
              <a:avLst/>
              <a:gdLst/>
              <a:ahLst/>
              <a:cxnLst/>
              <a:rect l="l" t="t" r="r" b="b"/>
              <a:pathLst>
                <a:path w="348" h="2795" extrusionOk="0">
                  <a:moveTo>
                    <a:pt x="314" y="0"/>
                  </a:moveTo>
                  <a:cubicBezTo>
                    <a:pt x="284" y="0"/>
                    <a:pt x="190" y="623"/>
                    <a:pt x="116" y="1390"/>
                  </a:cubicBezTo>
                  <a:cubicBezTo>
                    <a:pt x="38" y="2163"/>
                    <a:pt x="0" y="2791"/>
                    <a:pt x="34" y="2794"/>
                  </a:cubicBezTo>
                  <a:cubicBezTo>
                    <a:pt x="34" y="2794"/>
                    <a:pt x="34" y="2794"/>
                    <a:pt x="34" y="2794"/>
                  </a:cubicBezTo>
                  <a:cubicBezTo>
                    <a:pt x="68" y="2794"/>
                    <a:pt x="158" y="2172"/>
                    <a:pt x="235" y="1405"/>
                  </a:cubicBezTo>
                  <a:cubicBezTo>
                    <a:pt x="311" y="631"/>
                    <a:pt x="347" y="4"/>
                    <a:pt x="314" y="0"/>
                  </a:cubicBezTo>
                  <a:cubicBezTo>
                    <a:pt x="314" y="0"/>
                    <a:pt x="314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7781761" y="2575162"/>
              <a:ext cx="6476" cy="92181"/>
            </a:xfrm>
            <a:custGeom>
              <a:avLst/>
              <a:gdLst/>
              <a:ahLst/>
              <a:cxnLst/>
              <a:rect l="l" t="t" r="r" b="b"/>
              <a:pathLst>
                <a:path w="158" h="2249" extrusionOk="0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6" y="0"/>
                    <a:pt x="1" y="505"/>
                    <a:pt x="19" y="1124"/>
                  </a:cubicBezTo>
                  <a:cubicBezTo>
                    <a:pt x="35" y="1746"/>
                    <a:pt x="76" y="2249"/>
                    <a:pt x="109" y="2249"/>
                  </a:cubicBezTo>
                  <a:cubicBezTo>
                    <a:pt x="109" y="2249"/>
                    <a:pt x="109" y="2249"/>
                    <a:pt x="109" y="2249"/>
                  </a:cubicBezTo>
                  <a:cubicBezTo>
                    <a:pt x="143" y="2249"/>
                    <a:pt x="158" y="1745"/>
                    <a:pt x="140" y="1124"/>
                  </a:cubicBezTo>
                  <a:cubicBezTo>
                    <a:pt x="124" y="503"/>
                    <a:pt x="83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7749176" y="2681644"/>
              <a:ext cx="10001" cy="14796"/>
            </a:xfrm>
            <a:custGeom>
              <a:avLst/>
              <a:gdLst/>
              <a:ahLst/>
              <a:cxnLst/>
              <a:rect l="l" t="t" r="r" b="b"/>
              <a:pathLst>
                <a:path w="244" h="361" extrusionOk="0">
                  <a:moveTo>
                    <a:pt x="203" y="0"/>
                  </a:moveTo>
                  <a:cubicBezTo>
                    <a:pt x="170" y="0"/>
                    <a:pt x="97" y="49"/>
                    <a:pt x="53" y="144"/>
                  </a:cubicBezTo>
                  <a:cubicBezTo>
                    <a:pt x="1" y="256"/>
                    <a:pt x="27" y="361"/>
                    <a:pt x="56" y="361"/>
                  </a:cubicBezTo>
                  <a:cubicBezTo>
                    <a:pt x="90" y="361"/>
                    <a:pt x="120" y="283"/>
                    <a:pt x="161" y="193"/>
                  </a:cubicBezTo>
                  <a:cubicBezTo>
                    <a:pt x="202" y="107"/>
                    <a:pt x="243" y="32"/>
                    <a:pt x="217" y="6"/>
                  </a:cubicBezTo>
                  <a:cubicBezTo>
                    <a:pt x="214" y="2"/>
                    <a:pt x="210" y="0"/>
                    <a:pt x="2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7754997" y="2683243"/>
              <a:ext cx="6312" cy="13239"/>
            </a:xfrm>
            <a:custGeom>
              <a:avLst/>
              <a:gdLst/>
              <a:ahLst/>
              <a:cxnLst/>
              <a:rect l="l" t="t" r="r" b="b"/>
              <a:pathLst>
                <a:path w="154" h="323" extrusionOk="0">
                  <a:moveTo>
                    <a:pt x="103" y="0"/>
                  </a:moveTo>
                  <a:cubicBezTo>
                    <a:pt x="71" y="0"/>
                    <a:pt x="33" y="65"/>
                    <a:pt x="19" y="149"/>
                  </a:cubicBezTo>
                  <a:cubicBezTo>
                    <a:pt x="0" y="236"/>
                    <a:pt x="12" y="314"/>
                    <a:pt x="45" y="322"/>
                  </a:cubicBezTo>
                  <a:cubicBezTo>
                    <a:pt x="47" y="322"/>
                    <a:pt x="48" y="322"/>
                    <a:pt x="50" y="322"/>
                  </a:cubicBezTo>
                  <a:cubicBezTo>
                    <a:pt x="83" y="322"/>
                    <a:pt x="117" y="257"/>
                    <a:pt x="135" y="172"/>
                  </a:cubicBezTo>
                  <a:cubicBezTo>
                    <a:pt x="153" y="82"/>
                    <a:pt x="143" y="8"/>
                    <a:pt x="109" y="1"/>
                  </a:cubicBezTo>
                  <a:cubicBezTo>
                    <a:pt x="107" y="0"/>
                    <a:pt x="105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7758357" y="2683243"/>
              <a:ext cx="5697" cy="13198"/>
            </a:xfrm>
            <a:custGeom>
              <a:avLst/>
              <a:gdLst/>
              <a:ahLst/>
              <a:cxnLst/>
              <a:rect l="l" t="t" r="r" b="b"/>
              <a:pathLst>
                <a:path w="139" h="322" extrusionOk="0">
                  <a:moveTo>
                    <a:pt x="55" y="1"/>
                  </a:moveTo>
                  <a:cubicBezTo>
                    <a:pt x="54" y="1"/>
                    <a:pt x="53" y="1"/>
                    <a:pt x="53" y="1"/>
                  </a:cubicBezTo>
                  <a:cubicBezTo>
                    <a:pt x="19" y="4"/>
                    <a:pt x="1" y="79"/>
                    <a:pt x="8" y="168"/>
                  </a:cubicBezTo>
                  <a:cubicBezTo>
                    <a:pt x="19" y="252"/>
                    <a:pt x="51" y="322"/>
                    <a:pt x="84" y="322"/>
                  </a:cubicBezTo>
                  <a:cubicBezTo>
                    <a:pt x="85" y="322"/>
                    <a:pt x="86" y="322"/>
                    <a:pt x="87" y="322"/>
                  </a:cubicBezTo>
                  <a:cubicBezTo>
                    <a:pt x="120" y="318"/>
                    <a:pt x="139" y="244"/>
                    <a:pt x="128" y="154"/>
                  </a:cubicBezTo>
                  <a:cubicBezTo>
                    <a:pt x="120" y="70"/>
                    <a:pt x="88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7759915" y="2679021"/>
              <a:ext cx="12665" cy="20043"/>
            </a:xfrm>
            <a:custGeom>
              <a:avLst/>
              <a:gdLst/>
              <a:ahLst/>
              <a:cxnLst/>
              <a:rect l="l" t="t" r="r" b="b"/>
              <a:pathLst>
                <a:path w="309" h="489" extrusionOk="0">
                  <a:moveTo>
                    <a:pt x="36" y="0"/>
                  </a:moveTo>
                  <a:cubicBezTo>
                    <a:pt x="30" y="0"/>
                    <a:pt x="25" y="2"/>
                    <a:pt x="23" y="6"/>
                  </a:cubicBezTo>
                  <a:cubicBezTo>
                    <a:pt x="0" y="33"/>
                    <a:pt x="71" y="126"/>
                    <a:pt x="127" y="249"/>
                  </a:cubicBezTo>
                  <a:cubicBezTo>
                    <a:pt x="187" y="373"/>
                    <a:pt x="213" y="488"/>
                    <a:pt x="247" y="488"/>
                  </a:cubicBezTo>
                  <a:cubicBezTo>
                    <a:pt x="247" y="488"/>
                    <a:pt x="248" y="488"/>
                    <a:pt x="248" y="488"/>
                  </a:cubicBezTo>
                  <a:cubicBezTo>
                    <a:pt x="281" y="488"/>
                    <a:pt x="309" y="348"/>
                    <a:pt x="235" y="200"/>
                  </a:cubicBezTo>
                  <a:cubicBezTo>
                    <a:pt x="177" y="69"/>
                    <a:pt x="75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7783318" y="2663447"/>
              <a:ext cx="5246" cy="18485"/>
            </a:xfrm>
            <a:custGeom>
              <a:avLst/>
              <a:gdLst/>
              <a:ahLst/>
              <a:cxnLst/>
              <a:rect l="l" t="t" r="r" b="b"/>
              <a:pathLst>
                <a:path w="128" h="451" extrusionOk="0">
                  <a:moveTo>
                    <a:pt x="89" y="1"/>
                  </a:moveTo>
                  <a:cubicBezTo>
                    <a:pt x="58" y="1"/>
                    <a:pt x="0" y="94"/>
                    <a:pt x="0" y="225"/>
                  </a:cubicBezTo>
                  <a:cubicBezTo>
                    <a:pt x="0" y="356"/>
                    <a:pt x="57" y="451"/>
                    <a:pt x="88" y="451"/>
                  </a:cubicBezTo>
                  <a:cubicBezTo>
                    <a:pt x="90" y="451"/>
                    <a:pt x="92" y="450"/>
                    <a:pt x="94" y="450"/>
                  </a:cubicBezTo>
                  <a:cubicBezTo>
                    <a:pt x="128" y="439"/>
                    <a:pt x="120" y="341"/>
                    <a:pt x="120" y="225"/>
                  </a:cubicBezTo>
                  <a:cubicBezTo>
                    <a:pt x="120" y="110"/>
                    <a:pt x="128" y="9"/>
                    <a:pt x="94" y="1"/>
                  </a:cubicBezTo>
                  <a:cubicBezTo>
                    <a:pt x="92" y="1"/>
                    <a:pt x="90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7788810" y="2664717"/>
              <a:ext cx="5574" cy="14592"/>
            </a:xfrm>
            <a:custGeom>
              <a:avLst/>
              <a:gdLst/>
              <a:ahLst/>
              <a:cxnLst/>
              <a:rect l="l" t="t" r="r" b="b"/>
              <a:pathLst>
                <a:path w="136" h="356" extrusionOk="0">
                  <a:moveTo>
                    <a:pt x="53" y="1"/>
                  </a:moveTo>
                  <a:cubicBezTo>
                    <a:pt x="20" y="4"/>
                    <a:pt x="1" y="86"/>
                    <a:pt x="8" y="184"/>
                  </a:cubicBezTo>
                  <a:cubicBezTo>
                    <a:pt x="16" y="278"/>
                    <a:pt x="51" y="355"/>
                    <a:pt x="81" y="355"/>
                  </a:cubicBezTo>
                  <a:cubicBezTo>
                    <a:pt x="82" y="355"/>
                    <a:pt x="82" y="355"/>
                    <a:pt x="83" y="355"/>
                  </a:cubicBezTo>
                  <a:cubicBezTo>
                    <a:pt x="116" y="351"/>
                    <a:pt x="135" y="270"/>
                    <a:pt x="128" y="172"/>
                  </a:cubicBezTo>
                  <a:cubicBezTo>
                    <a:pt x="120" y="75"/>
                    <a:pt x="83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7790040" y="2665865"/>
              <a:ext cx="11395" cy="12296"/>
            </a:xfrm>
            <a:custGeom>
              <a:avLst/>
              <a:gdLst/>
              <a:ahLst/>
              <a:cxnLst/>
              <a:rect l="l" t="t" r="r" b="b"/>
              <a:pathLst>
                <a:path w="278" h="300" extrusionOk="0">
                  <a:moveTo>
                    <a:pt x="44" y="1"/>
                  </a:moveTo>
                  <a:cubicBezTo>
                    <a:pt x="37" y="1"/>
                    <a:pt x="32" y="2"/>
                    <a:pt x="27" y="6"/>
                  </a:cubicBezTo>
                  <a:cubicBezTo>
                    <a:pt x="0" y="25"/>
                    <a:pt x="31" y="107"/>
                    <a:pt x="90" y="185"/>
                  </a:cubicBezTo>
                  <a:cubicBezTo>
                    <a:pt x="143" y="254"/>
                    <a:pt x="201" y="299"/>
                    <a:pt x="235" y="299"/>
                  </a:cubicBezTo>
                  <a:cubicBezTo>
                    <a:pt x="241" y="299"/>
                    <a:pt x="247" y="297"/>
                    <a:pt x="251" y="294"/>
                  </a:cubicBezTo>
                  <a:cubicBezTo>
                    <a:pt x="277" y="275"/>
                    <a:pt x="247" y="192"/>
                    <a:pt x="188" y="114"/>
                  </a:cubicBezTo>
                  <a:cubicBezTo>
                    <a:pt x="135" y="46"/>
                    <a:pt x="76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7790655" y="2664020"/>
              <a:ext cx="13526" cy="11395"/>
            </a:xfrm>
            <a:custGeom>
              <a:avLst/>
              <a:gdLst/>
              <a:ahLst/>
              <a:cxnLst/>
              <a:rect l="l" t="t" r="r" b="b"/>
              <a:pathLst>
                <a:path w="330" h="278" extrusionOk="0">
                  <a:moveTo>
                    <a:pt x="53" y="0"/>
                  </a:moveTo>
                  <a:cubicBezTo>
                    <a:pt x="30" y="0"/>
                    <a:pt x="15" y="7"/>
                    <a:pt x="12" y="18"/>
                  </a:cubicBezTo>
                  <a:cubicBezTo>
                    <a:pt x="1" y="51"/>
                    <a:pt x="68" y="99"/>
                    <a:pt x="139" y="167"/>
                  </a:cubicBezTo>
                  <a:cubicBezTo>
                    <a:pt x="206" y="221"/>
                    <a:pt x="258" y="277"/>
                    <a:pt x="289" y="277"/>
                  </a:cubicBezTo>
                  <a:cubicBezTo>
                    <a:pt x="293" y="277"/>
                    <a:pt x="296" y="277"/>
                    <a:pt x="299" y="275"/>
                  </a:cubicBezTo>
                  <a:cubicBezTo>
                    <a:pt x="330" y="264"/>
                    <a:pt x="311" y="159"/>
                    <a:pt x="221" y="77"/>
                  </a:cubicBezTo>
                  <a:cubicBezTo>
                    <a:pt x="161" y="22"/>
                    <a:pt x="95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7731716" y="2413267"/>
              <a:ext cx="17338" cy="15329"/>
            </a:xfrm>
            <a:custGeom>
              <a:avLst/>
              <a:gdLst/>
              <a:ahLst/>
              <a:cxnLst/>
              <a:rect l="l" t="t" r="r" b="b"/>
              <a:pathLst>
                <a:path w="423" h="374" extrusionOk="0">
                  <a:moveTo>
                    <a:pt x="199" y="21"/>
                  </a:moveTo>
                  <a:cubicBezTo>
                    <a:pt x="202" y="40"/>
                    <a:pt x="251" y="44"/>
                    <a:pt x="285" y="99"/>
                  </a:cubicBezTo>
                  <a:cubicBezTo>
                    <a:pt x="325" y="159"/>
                    <a:pt x="314" y="242"/>
                    <a:pt x="221" y="253"/>
                  </a:cubicBezTo>
                  <a:cubicBezTo>
                    <a:pt x="217" y="253"/>
                    <a:pt x="213" y="253"/>
                    <a:pt x="210" y="253"/>
                  </a:cubicBezTo>
                  <a:cubicBezTo>
                    <a:pt x="126" y="253"/>
                    <a:pt x="102" y="179"/>
                    <a:pt x="128" y="118"/>
                  </a:cubicBezTo>
                  <a:cubicBezTo>
                    <a:pt x="150" y="54"/>
                    <a:pt x="199" y="40"/>
                    <a:pt x="199" y="21"/>
                  </a:cubicBezTo>
                  <a:close/>
                  <a:moveTo>
                    <a:pt x="245" y="0"/>
                  </a:moveTo>
                  <a:cubicBezTo>
                    <a:pt x="218" y="0"/>
                    <a:pt x="200" y="10"/>
                    <a:pt x="198" y="18"/>
                  </a:cubicBezTo>
                  <a:lnTo>
                    <a:pt x="198" y="18"/>
                  </a:lnTo>
                  <a:cubicBezTo>
                    <a:pt x="196" y="13"/>
                    <a:pt x="184" y="8"/>
                    <a:pt x="167" y="8"/>
                  </a:cubicBezTo>
                  <a:cubicBezTo>
                    <a:pt x="138" y="8"/>
                    <a:pt x="94" y="22"/>
                    <a:pt x="56" y="73"/>
                  </a:cubicBezTo>
                  <a:cubicBezTo>
                    <a:pt x="27" y="115"/>
                    <a:pt x="1" y="182"/>
                    <a:pt x="30" y="256"/>
                  </a:cubicBezTo>
                  <a:cubicBezTo>
                    <a:pt x="54" y="327"/>
                    <a:pt x="132" y="374"/>
                    <a:pt x="207" y="374"/>
                  </a:cubicBezTo>
                  <a:cubicBezTo>
                    <a:pt x="216" y="374"/>
                    <a:pt x="224" y="373"/>
                    <a:pt x="232" y="372"/>
                  </a:cubicBezTo>
                  <a:cubicBezTo>
                    <a:pt x="318" y="365"/>
                    <a:pt x="401" y="301"/>
                    <a:pt x="411" y="219"/>
                  </a:cubicBezTo>
                  <a:cubicBezTo>
                    <a:pt x="423" y="141"/>
                    <a:pt x="385" y="80"/>
                    <a:pt x="352" y="44"/>
                  </a:cubicBezTo>
                  <a:cubicBezTo>
                    <a:pt x="312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7733561" y="2437449"/>
              <a:ext cx="10903" cy="7706"/>
            </a:xfrm>
            <a:custGeom>
              <a:avLst/>
              <a:gdLst/>
              <a:ahLst/>
              <a:cxnLst/>
              <a:rect l="l" t="t" r="r" b="b"/>
              <a:pathLst>
                <a:path w="266" h="188" extrusionOk="0">
                  <a:moveTo>
                    <a:pt x="55" y="1"/>
                  </a:moveTo>
                  <a:cubicBezTo>
                    <a:pt x="40" y="1"/>
                    <a:pt x="27" y="5"/>
                    <a:pt x="19" y="14"/>
                  </a:cubicBezTo>
                  <a:cubicBezTo>
                    <a:pt x="1" y="40"/>
                    <a:pt x="38" y="100"/>
                    <a:pt x="97" y="145"/>
                  </a:cubicBezTo>
                  <a:cubicBezTo>
                    <a:pt x="140" y="172"/>
                    <a:pt x="183" y="187"/>
                    <a:pt x="213" y="187"/>
                  </a:cubicBezTo>
                  <a:cubicBezTo>
                    <a:pt x="229" y="187"/>
                    <a:pt x="241" y="183"/>
                    <a:pt x="247" y="174"/>
                  </a:cubicBezTo>
                  <a:cubicBezTo>
                    <a:pt x="266" y="148"/>
                    <a:pt x="232" y="88"/>
                    <a:pt x="168" y="44"/>
                  </a:cubicBezTo>
                  <a:cubicBezTo>
                    <a:pt x="127" y="16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7735487" y="2450769"/>
              <a:ext cx="11763" cy="6476"/>
            </a:xfrm>
            <a:custGeom>
              <a:avLst/>
              <a:gdLst/>
              <a:ahLst/>
              <a:cxnLst/>
              <a:rect l="l" t="t" r="r" b="b"/>
              <a:pathLst>
                <a:path w="287" h="158" extrusionOk="0">
                  <a:moveTo>
                    <a:pt x="230" y="1"/>
                  </a:moveTo>
                  <a:cubicBezTo>
                    <a:pt x="202" y="1"/>
                    <a:pt x="164" y="16"/>
                    <a:pt x="121" y="32"/>
                  </a:cubicBezTo>
                  <a:cubicBezTo>
                    <a:pt x="66" y="55"/>
                    <a:pt x="9" y="74"/>
                    <a:pt x="6" y="107"/>
                  </a:cubicBezTo>
                  <a:cubicBezTo>
                    <a:pt x="0" y="131"/>
                    <a:pt x="40" y="158"/>
                    <a:pt x="96" y="158"/>
                  </a:cubicBezTo>
                  <a:cubicBezTo>
                    <a:pt x="117" y="158"/>
                    <a:pt x="141" y="154"/>
                    <a:pt x="166" y="144"/>
                  </a:cubicBezTo>
                  <a:cubicBezTo>
                    <a:pt x="256" y="107"/>
                    <a:pt x="286" y="29"/>
                    <a:pt x="260" y="10"/>
                  </a:cubicBezTo>
                  <a:cubicBezTo>
                    <a:pt x="252" y="3"/>
                    <a:pt x="242" y="1"/>
                    <a:pt x="2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7738602" y="2466672"/>
              <a:ext cx="8771" cy="8607"/>
            </a:xfrm>
            <a:custGeom>
              <a:avLst/>
              <a:gdLst/>
              <a:ahLst/>
              <a:cxnLst/>
              <a:rect l="l" t="t" r="r" b="b"/>
              <a:pathLst>
                <a:path w="214" h="210" extrusionOk="0">
                  <a:moveTo>
                    <a:pt x="167" y="0"/>
                  </a:moveTo>
                  <a:cubicBezTo>
                    <a:pt x="138" y="0"/>
                    <a:pt x="96" y="26"/>
                    <a:pt x="60" y="67"/>
                  </a:cubicBezTo>
                  <a:cubicBezTo>
                    <a:pt x="16" y="119"/>
                    <a:pt x="0" y="179"/>
                    <a:pt x="27" y="201"/>
                  </a:cubicBezTo>
                  <a:cubicBezTo>
                    <a:pt x="34" y="207"/>
                    <a:pt x="42" y="209"/>
                    <a:pt x="51" y="209"/>
                  </a:cubicBezTo>
                  <a:cubicBezTo>
                    <a:pt x="80" y="209"/>
                    <a:pt x="120" y="184"/>
                    <a:pt x="154" y="145"/>
                  </a:cubicBezTo>
                  <a:cubicBezTo>
                    <a:pt x="198" y="89"/>
                    <a:pt x="214" y="29"/>
                    <a:pt x="188" y="6"/>
                  </a:cubicBezTo>
                  <a:cubicBezTo>
                    <a:pt x="182" y="2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7732167" y="2483681"/>
              <a:ext cx="22256" cy="20494"/>
            </a:xfrm>
            <a:custGeom>
              <a:avLst/>
              <a:gdLst/>
              <a:ahLst/>
              <a:cxnLst/>
              <a:rect l="l" t="t" r="r" b="b"/>
              <a:pathLst>
                <a:path w="543" h="500" extrusionOk="0">
                  <a:moveTo>
                    <a:pt x="334" y="74"/>
                  </a:moveTo>
                  <a:lnTo>
                    <a:pt x="334" y="74"/>
                  </a:lnTo>
                  <a:cubicBezTo>
                    <a:pt x="350" y="87"/>
                    <a:pt x="366" y="104"/>
                    <a:pt x="381" y="126"/>
                  </a:cubicBezTo>
                  <a:cubicBezTo>
                    <a:pt x="412" y="167"/>
                    <a:pt x="426" y="223"/>
                    <a:pt x="404" y="275"/>
                  </a:cubicBezTo>
                  <a:cubicBezTo>
                    <a:pt x="386" y="331"/>
                    <a:pt x="326" y="379"/>
                    <a:pt x="266" y="379"/>
                  </a:cubicBezTo>
                  <a:cubicBezTo>
                    <a:pt x="207" y="379"/>
                    <a:pt x="147" y="327"/>
                    <a:pt x="131" y="275"/>
                  </a:cubicBezTo>
                  <a:cubicBezTo>
                    <a:pt x="117" y="227"/>
                    <a:pt x="139" y="174"/>
                    <a:pt x="176" y="141"/>
                  </a:cubicBezTo>
                  <a:cubicBezTo>
                    <a:pt x="255" y="77"/>
                    <a:pt x="329" y="100"/>
                    <a:pt x="337" y="85"/>
                  </a:cubicBezTo>
                  <a:cubicBezTo>
                    <a:pt x="340" y="83"/>
                    <a:pt x="339" y="79"/>
                    <a:pt x="334" y="74"/>
                  </a:cubicBezTo>
                  <a:close/>
                  <a:moveTo>
                    <a:pt x="295" y="0"/>
                  </a:moveTo>
                  <a:cubicBezTo>
                    <a:pt x="263" y="0"/>
                    <a:pt x="244" y="11"/>
                    <a:pt x="247" y="17"/>
                  </a:cubicBezTo>
                  <a:cubicBezTo>
                    <a:pt x="245" y="27"/>
                    <a:pt x="275" y="33"/>
                    <a:pt x="313" y="58"/>
                  </a:cubicBezTo>
                  <a:lnTo>
                    <a:pt x="313" y="58"/>
                  </a:lnTo>
                  <a:cubicBezTo>
                    <a:pt x="296" y="49"/>
                    <a:pt x="271" y="41"/>
                    <a:pt x="241" y="41"/>
                  </a:cubicBezTo>
                  <a:cubicBezTo>
                    <a:pt x="209" y="41"/>
                    <a:pt x="171" y="50"/>
                    <a:pt x="128" y="74"/>
                  </a:cubicBezTo>
                  <a:cubicBezTo>
                    <a:pt x="68" y="103"/>
                    <a:pt x="0" y="197"/>
                    <a:pt x="23" y="301"/>
                  </a:cubicBezTo>
                  <a:cubicBezTo>
                    <a:pt x="50" y="402"/>
                    <a:pt x="139" y="496"/>
                    <a:pt x="266" y="500"/>
                  </a:cubicBezTo>
                  <a:cubicBezTo>
                    <a:pt x="393" y="500"/>
                    <a:pt x="483" y="402"/>
                    <a:pt x="509" y="312"/>
                  </a:cubicBezTo>
                  <a:cubicBezTo>
                    <a:pt x="543" y="212"/>
                    <a:pt x="498" y="115"/>
                    <a:pt x="445" y="70"/>
                  </a:cubicBezTo>
                  <a:cubicBezTo>
                    <a:pt x="389" y="15"/>
                    <a:pt x="333" y="0"/>
                    <a:pt x="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7742291" y="2511224"/>
              <a:ext cx="11231" cy="11231"/>
            </a:xfrm>
            <a:custGeom>
              <a:avLst/>
              <a:gdLst/>
              <a:ahLst/>
              <a:cxnLst/>
              <a:rect l="l" t="t" r="r" b="b"/>
              <a:pathLst>
                <a:path w="274" h="274" extrusionOk="0">
                  <a:moveTo>
                    <a:pt x="227" y="1"/>
                  </a:moveTo>
                  <a:cubicBezTo>
                    <a:pt x="190" y="1"/>
                    <a:pt x="129" y="27"/>
                    <a:pt x="79" y="85"/>
                  </a:cubicBezTo>
                  <a:cubicBezTo>
                    <a:pt x="4" y="167"/>
                    <a:pt x="0" y="264"/>
                    <a:pt x="34" y="272"/>
                  </a:cubicBezTo>
                  <a:cubicBezTo>
                    <a:pt x="37" y="273"/>
                    <a:pt x="39" y="274"/>
                    <a:pt x="42" y="274"/>
                  </a:cubicBezTo>
                  <a:cubicBezTo>
                    <a:pt x="72" y="274"/>
                    <a:pt x="117" y="222"/>
                    <a:pt x="169" y="164"/>
                  </a:cubicBezTo>
                  <a:cubicBezTo>
                    <a:pt x="224" y="100"/>
                    <a:pt x="273" y="44"/>
                    <a:pt x="258" y="14"/>
                  </a:cubicBezTo>
                  <a:cubicBezTo>
                    <a:pt x="254" y="5"/>
                    <a:pt x="243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7748275" y="2528889"/>
              <a:ext cx="11190" cy="11190"/>
            </a:xfrm>
            <a:custGeom>
              <a:avLst/>
              <a:gdLst/>
              <a:ahLst/>
              <a:cxnLst/>
              <a:rect l="l" t="t" r="r" b="b"/>
              <a:pathLst>
                <a:path w="273" h="273" extrusionOk="0">
                  <a:moveTo>
                    <a:pt x="231" y="0"/>
                  </a:moveTo>
                  <a:cubicBezTo>
                    <a:pt x="200" y="0"/>
                    <a:pt x="156" y="52"/>
                    <a:pt x="105" y="110"/>
                  </a:cubicBezTo>
                  <a:cubicBezTo>
                    <a:pt x="49" y="173"/>
                    <a:pt x="0" y="229"/>
                    <a:pt x="15" y="259"/>
                  </a:cubicBezTo>
                  <a:cubicBezTo>
                    <a:pt x="20" y="268"/>
                    <a:pt x="31" y="273"/>
                    <a:pt x="46" y="273"/>
                  </a:cubicBezTo>
                  <a:cubicBezTo>
                    <a:pt x="83" y="273"/>
                    <a:pt x="144" y="246"/>
                    <a:pt x="195" y="188"/>
                  </a:cubicBezTo>
                  <a:cubicBezTo>
                    <a:pt x="265" y="106"/>
                    <a:pt x="273" y="12"/>
                    <a:pt x="239" y="2"/>
                  </a:cubicBezTo>
                  <a:cubicBezTo>
                    <a:pt x="237" y="1"/>
                    <a:pt x="234" y="0"/>
                    <a:pt x="2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7757579" y="2542086"/>
              <a:ext cx="5574" cy="14592"/>
            </a:xfrm>
            <a:custGeom>
              <a:avLst/>
              <a:gdLst/>
              <a:ahLst/>
              <a:cxnLst/>
              <a:rect l="l" t="t" r="r" b="b"/>
              <a:pathLst>
                <a:path w="136" h="356" extrusionOk="0">
                  <a:moveTo>
                    <a:pt x="55" y="0"/>
                  </a:moveTo>
                  <a:cubicBezTo>
                    <a:pt x="54" y="0"/>
                    <a:pt x="54" y="1"/>
                    <a:pt x="53" y="1"/>
                  </a:cubicBezTo>
                  <a:cubicBezTo>
                    <a:pt x="20" y="4"/>
                    <a:pt x="1" y="87"/>
                    <a:pt x="8" y="183"/>
                  </a:cubicBezTo>
                  <a:cubicBezTo>
                    <a:pt x="16" y="279"/>
                    <a:pt x="48" y="356"/>
                    <a:pt x="81" y="356"/>
                  </a:cubicBezTo>
                  <a:cubicBezTo>
                    <a:pt x="82" y="356"/>
                    <a:pt x="83" y="356"/>
                    <a:pt x="83" y="356"/>
                  </a:cubicBezTo>
                  <a:cubicBezTo>
                    <a:pt x="116" y="352"/>
                    <a:pt x="135" y="270"/>
                    <a:pt x="128" y="173"/>
                  </a:cubicBezTo>
                  <a:cubicBezTo>
                    <a:pt x="120" y="77"/>
                    <a:pt x="88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7796926" y="2554546"/>
              <a:ext cx="10780" cy="6886"/>
            </a:xfrm>
            <a:custGeom>
              <a:avLst/>
              <a:gdLst/>
              <a:ahLst/>
              <a:cxnLst/>
              <a:rect l="l" t="t" r="r" b="b"/>
              <a:pathLst>
                <a:path w="263" h="168" extrusionOk="0">
                  <a:moveTo>
                    <a:pt x="61" y="1"/>
                  </a:moveTo>
                  <a:cubicBezTo>
                    <a:pt x="41" y="1"/>
                    <a:pt x="26" y="6"/>
                    <a:pt x="20" y="18"/>
                  </a:cubicBezTo>
                  <a:cubicBezTo>
                    <a:pt x="1" y="48"/>
                    <a:pt x="39" y="100"/>
                    <a:pt x="101" y="138"/>
                  </a:cubicBezTo>
                  <a:cubicBezTo>
                    <a:pt x="138" y="157"/>
                    <a:pt x="174" y="167"/>
                    <a:pt x="202" y="167"/>
                  </a:cubicBezTo>
                  <a:cubicBezTo>
                    <a:pt x="222" y="167"/>
                    <a:pt x="237" y="161"/>
                    <a:pt x="244" y="148"/>
                  </a:cubicBezTo>
                  <a:cubicBezTo>
                    <a:pt x="263" y="119"/>
                    <a:pt x="225" y="67"/>
                    <a:pt x="161" y="33"/>
                  </a:cubicBezTo>
                  <a:cubicBezTo>
                    <a:pt x="125" y="11"/>
                    <a:pt x="88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7811353" y="2541963"/>
              <a:ext cx="12419" cy="11231"/>
            </a:xfrm>
            <a:custGeom>
              <a:avLst/>
              <a:gdLst/>
              <a:ahLst/>
              <a:cxnLst/>
              <a:rect l="l" t="t" r="r" b="b"/>
              <a:pathLst>
                <a:path w="303" h="274" extrusionOk="0">
                  <a:moveTo>
                    <a:pt x="261" y="1"/>
                  </a:moveTo>
                  <a:cubicBezTo>
                    <a:pt x="227" y="1"/>
                    <a:pt x="166" y="36"/>
                    <a:pt x="108" y="93"/>
                  </a:cubicBezTo>
                  <a:cubicBezTo>
                    <a:pt x="41" y="164"/>
                    <a:pt x="0" y="243"/>
                    <a:pt x="26" y="265"/>
                  </a:cubicBezTo>
                  <a:cubicBezTo>
                    <a:pt x="31" y="271"/>
                    <a:pt x="38" y="273"/>
                    <a:pt x="46" y="273"/>
                  </a:cubicBezTo>
                  <a:cubicBezTo>
                    <a:pt x="79" y="273"/>
                    <a:pt x="138" y="236"/>
                    <a:pt x="194" y="179"/>
                  </a:cubicBezTo>
                  <a:cubicBezTo>
                    <a:pt x="265" y="108"/>
                    <a:pt x="302" y="30"/>
                    <a:pt x="280" y="7"/>
                  </a:cubicBezTo>
                  <a:cubicBezTo>
                    <a:pt x="276" y="3"/>
                    <a:pt x="269" y="1"/>
                    <a:pt x="2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7830002" y="2529914"/>
              <a:ext cx="15657" cy="13444"/>
            </a:xfrm>
            <a:custGeom>
              <a:avLst/>
              <a:gdLst/>
              <a:ahLst/>
              <a:cxnLst/>
              <a:rect l="l" t="t" r="r" b="b"/>
              <a:pathLst>
                <a:path w="382" h="328" extrusionOk="0">
                  <a:moveTo>
                    <a:pt x="162" y="62"/>
                  </a:moveTo>
                  <a:cubicBezTo>
                    <a:pt x="181" y="75"/>
                    <a:pt x="215" y="89"/>
                    <a:pt x="259" y="102"/>
                  </a:cubicBezTo>
                  <a:lnTo>
                    <a:pt x="259" y="102"/>
                  </a:lnTo>
                  <a:cubicBezTo>
                    <a:pt x="272" y="137"/>
                    <a:pt x="250" y="208"/>
                    <a:pt x="206" y="208"/>
                  </a:cubicBezTo>
                  <a:cubicBezTo>
                    <a:pt x="204" y="208"/>
                    <a:pt x="202" y="208"/>
                    <a:pt x="200" y="208"/>
                  </a:cubicBezTo>
                  <a:cubicBezTo>
                    <a:pt x="175" y="208"/>
                    <a:pt x="142" y="188"/>
                    <a:pt x="132" y="170"/>
                  </a:cubicBezTo>
                  <a:cubicBezTo>
                    <a:pt x="120" y="152"/>
                    <a:pt x="123" y="122"/>
                    <a:pt x="135" y="96"/>
                  </a:cubicBezTo>
                  <a:cubicBezTo>
                    <a:pt x="143" y="81"/>
                    <a:pt x="152" y="70"/>
                    <a:pt x="162" y="62"/>
                  </a:cubicBezTo>
                  <a:close/>
                  <a:moveTo>
                    <a:pt x="166" y="0"/>
                  </a:moveTo>
                  <a:cubicBezTo>
                    <a:pt x="140" y="0"/>
                    <a:pt x="105" y="11"/>
                    <a:pt x="68" y="44"/>
                  </a:cubicBezTo>
                  <a:cubicBezTo>
                    <a:pt x="34" y="73"/>
                    <a:pt x="1" y="141"/>
                    <a:pt x="30" y="215"/>
                  </a:cubicBezTo>
                  <a:cubicBezTo>
                    <a:pt x="59" y="278"/>
                    <a:pt x="122" y="328"/>
                    <a:pt x="200" y="328"/>
                  </a:cubicBezTo>
                  <a:cubicBezTo>
                    <a:pt x="206" y="328"/>
                    <a:pt x="212" y="328"/>
                    <a:pt x="218" y="327"/>
                  </a:cubicBezTo>
                  <a:cubicBezTo>
                    <a:pt x="299" y="320"/>
                    <a:pt x="359" y="249"/>
                    <a:pt x="366" y="189"/>
                  </a:cubicBezTo>
                  <a:cubicBezTo>
                    <a:pt x="382" y="125"/>
                    <a:pt x="359" y="63"/>
                    <a:pt x="322" y="29"/>
                  </a:cubicBezTo>
                  <a:lnTo>
                    <a:pt x="303" y="18"/>
                  </a:lnTo>
                  <a:lnTo>
                    <a:pt x="292" y="18"/>
                  </a:lnTo>
                  <a:cubicBezTo>
                    <a:pt x="279" y="17"/>
                    <a:pt x="266" y="17"/>
                    <a:pt x="255" y="17"/>
                  </a:cubicBezTo>
                  <a:cubicBezTo>
                    <a:pt x="237" y="17"/>
                    <a:pt x="221" y="18"/>
                    <a:pt x="207" y="19"/>
                  </a:cubicBezTo>
                  <a:lnTo>
                    <a:pt x="207" y="19"/>
                  </a:lnTo>
                  <a:cubicBezTo>
                    <a:pt x="209" y="11"/>
                    <a:pt x="192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7847626" y="2515896"/>
              <a:ext cx="6312" cy="13239"/>
            </a:xfrm>
            <a:custGeom>
              <a:avLst/>
              <a:gdLst/>
              <a:ahLst/>
              <a:cxnLst/>
              <a:rect l="l" t="t" r="r" b="b"/>
              <a:pathLst>
                <a:path w="154" h="323" extrusionOk="0">
                  <a:moveTo>
                    <a:pt x="103" y="1"/>
                  </a:moveTo>
                  <a:cubicBezTo>
                    <a:pt x="70" y="1"/>
                    <a:pt x="33" y="65"/>
                    <a:pt x="19" y="147"/>
                  </a:cubicBezTo>
                  <a:cubicBezTo>
                    <a:pt x="0" y="236"/>
                    <a:pt x="12" y="315"/>
                    <a:pt x="45" y="322"/>
                  </a:cubicBezTo>
                  <a:cubicBezTo>
                    <a:pt x="46" y="322"/>
                    <a:pt x="46" y="322"/>
                    <a:pt x="47" y="322"/>
                  </a:cubicBezTo>
                  <a:cubicBezTo>
                    <a:pt x="77" y="322"/>
                    <a:pt x="116" y="260"/>
                    <a:pt x="135" y="173"/>
                  </a:cubicBezTo>
                  <a:cubicBezTo>
                    <a:pt x="153" y="83"/>
                    <a:pt x="142" y="5"/>
                    <a:pt x="109" y="1"/>
                  </a:cubicBezTo>
                  <a:cubicBezTo>
                    <a:pt x="107" y="1"/>
                    <a:pt x="105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7857709" y="2508355"/>
              <a:ext cx="13034" cy="6968"/>
            </a:xfrm>
            <a:custGeom>
              <a:avLst/>
              <a:gdLst/>
              <a:ahLst/>
              <a:cxnLst/>
              <a:rect l="l" t="t" r="r" b="b"/>
              <a:pathLst>
                <a:path w="318" h="170" extrusionOk="0">
                  <a:moveTo>
                    <a:pt x="66" y="1"/>
                  </a:moveTo>
                  <a:cubicBezTo>
                    <a:pt x="41" y="1"/>
                    <a:pt x="22" y="7"/>
                    <a:pt x="16" y="20"/>
                  </a:cubicBezTo>
                  <a:cubicBezTo>
                    <a:pt x="1" y="51"/>
                    <a:pt x="57" y="103"/>
                    <a:pt x="135" y="141"/>
                  </a:cubicBezTo>
                  <a:cubicBezTo>
                    <a:pt x="181" y="159"/>
                    <a:pt x="224" y="169"/>
                    <a:pt x="255" y="169"/>
                  </a:cubicBezTo>
                  <a:cubicBezTo>
                    <a:pt x="281" y="169"/>
                    <a:pt x="298" y="162"/>
                    <a:pt x="304" y="148"/>
                  </a:cubicBezTo>
                  <a:cubicBezTo>
                    <a:pt x="318" y="118"/>
                    <a:pt x="266" y="65"/>
                    <a:pt x="183" y="32"/>
                  </a:cubicBezTo>
                  <a:cubicBezTo>
                    <a:pt x="140" y="11"/>
                    <a:pt x="97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7870046" y="2492534"/>
              <a:ext cx="13280" cy="12583"/>
            </a:xfrm>
            <a:custGeom>
              <a:avLst/>
              <a:gdLst/>
              <a:ahLst/>
              <a:cxnLst/>
              <a:rect l="l" t="t" r="r" b="b"/>
              <a:pathLst>
                <a:path w="324" h="307" extrusionOk="0">
                  <a:moveTo>
                    <a:pt x="174" y="1"/>
                  </a:moveTo>
                  <a:cubicBezTo>
                    <a:pt x="165" y="1"/>
                    <a:pt x="156" y="1"/>
                    <a:pt x="148" y="3"/>
                  </a:cubicBezTo>
                  <a:cubicBezTo>
                    <a:pt x="65" y="18"/>
                    <a:pt x="55" y="82"/>
                    <a:pt x="70" y="85"/>
                  </a:cubicBezTo>
                  <a:cubicBezTo>
                    <a:pt x="72" y="87"/>
                    <a:pt x="75" y="88"/>
                    <a:pt x="79" y="88"/>
                  </a:cubicBezTo>
                  <a:cubicBezTo>
                    <a:pt x="88" y="88"/>
                    <a:pt x="101" y="85"/>
                    <a:pt x="117" y="85"/>
                  </a:cubicBezTo>
                  <a:cubicBezTo>
                    <a:pt x="126" y="85"/>
                    <a:pt x="137" y="86"/>
                    <a:pt x="148" y="89"/>
                  </a:cubicBezTo>
                  <a:cubicBezTo>
                    <a:pt x="193" y="101"/>
                    <a:pt x="211" y="127"/>
                    <a:pt x="189" y="168"/>
                  </a:cubicBezTo>
                  <a:cubicBezTo>
                    <a:pt x="176" y="186"/>
                    <a:pt x="163" y="194"/>
                    <a:pt x="148" y="194"/>
                  </a:cubicBezTo>
                  <a:cubicBezTo>
                    <a:pt x="133" y="194"/>
                    <a:pt x="116" y="185"/>
                    <a:pt x="99" y="168"/>
                  </a:cubicBezTo>
                  <a:cubicBezTo>
                    <a:pt x="73" y="137"/>
                    <a:pt x="73" y="108"/>
                    <a:pt x="62" y="96"/>
                  </a:cubicBezTo>
                  <a:cubicBezTo>
                    <a:pt x="61" y="95"/>
                    <a:pt x="59" y="95"/>
                    <a:pt x="57" y="95"/>
                  </a:cubicBezTo>
                  <a:cubicBezTo>
                    <a:pt x="41" y="95"/>
                    <a:pt x="1" y="135"/>
                    <a:pt x="25" y="205"/>
                  </a:cubicBezTo>
                  <a:cubicBezTo>
                    <a:pt x="36" y="242"/>
                    <a:pt x="62" y="287"/>
                    <a:pt x="125" y="302"/>
                  </a:cubicBezTo>
                  <a:cubicBezTo>
                    <a:pt x="136" y="306"/>
                    <a:pt x="147" y="307"/>
                    <a:pt x="158" y="307"/>
                  </a:cubicBezTo>
                  <a:cubicBezTo>
                    <a:pt x="210" y="307"/>
                    <a:pt x="265" y="274"/>
                    <a:pt x="289" y="231"/>
                  </a:cubicBezTo>
                  <a:cubicBezTo>
                    <a:pt x="324" y="179"/>
                    <a:pt x="324" y="96"/>
                    <a:pt x="279" y="48"/>
                  </a:cubicBezTo>
                  <a:cubicBezTo>
                    <a:pt x="246" y="13"/>
                    <a:pt x="207" y="1"/>
                    <a:pt x="1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7882506" y="2473639"/>
              <a:ext cx="6189" cy="8116"/>
            </a:xfrm>
            <a:custGeom>
              <a:avLst/>
              <a:gdLst/>
              <a:ahLst/>
              <a:cxnLst/>
              <a:rect l="l" t="t" r="r" b="b"/>
              <a:pathLst>
                <a:path w="151" h="198" extrusionOk="0">
                  <a:moveTo>
                    <a:pt x="52" y="0"/>
                  </a:moveTo>
                  <a:cubicBezTo>
                    <a:pt x="48" y="0"/>
                    <a:pt x="45" y="1"/>
                    <a:pt x="42" y="1"/>
                  </a:cubicBezTo>
                  <a:cubicBezTo>
                    <a:pt x="12" y="12"/>
                    <a:pt x="1" y="64"/>
                    <a:pt x="20" y="117"/>
                  </a:cubicBezTo>
                  <a:cubicBezTo>
                    <a:pt x="36" y="165"/>
                    <a:pt x="69" y="197"/>
                    <a:pt x="97" y="197"/>
                  </a:cubicBezTo>
                  <a:cubicBezTo>
                    <a:pt x="101" y="197"/>
                    <a:pt x="105" y="197"/>
                    <a:pt x="109" y="195"/>
                  </a:cubicBezTo>
                  <a:cubicBezTo>
                    <a:pt x="139" y="184"/>
                    <a:pt x="150" y="131"/>
                    <a:pt x="132" y="79"/>
                  </a:cubicBezTo>
                  <a:cubicBezTo>
                    <a:pt x="115" y="3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7890621" y="2462286"/>
              <a:ext cx="10616" cy="6845"/>
            </a:xfrm>
            <a:custGeom>
              <a:avLst/>
              <a:gdLst/>
              <a:ahLst/>
              <a:cxnLst/>
              <a:rect l="l" t="t" r="r" b="b"/>
              <a:pathLst>
                <a:path w="259" h="167" extrusionOk="0">
                  <a:moveTo>
                    <a:pt x="63" y="1"/>
                  </a:moveTo>
                  <a:cubicBezTo>
                    <a:pt x="41" y="1"/>
                    <a:pt x="24" y="7"/>
                    <a:pt x="16" y="20"/>
                  </a:cubicBezTo>
                  <a:cubicBezTo>
                    <a:pt x="1" y="46"/>
                    <a:pt x="38" y="99"/>
                    <a:pt x="98" y="136"/>
                  </a:cubicBezTo>
                  <a:cubicBezTo>
                    <a:pt x="134" y="155"/>
                    <a:pt x="171" y="166"/>
                    <a:pt x="199" y="166"/>
                  </a:cubicBezTo>
                  <a:cubicBezTo>
                    <a:pt x="219" y="166"/>
                    <a:pt x="236" y="160"/>
                    <a:pt x="244" y="148"/>
                  </a:cubicBezTo>
                  <a:cubicBezTo>
                    <a:pt x="258" y="117"/>
                    <a:pt x="221" y="65"/>
                    <a:pt x="158" y="32"/>
                  </a:cubicBezTo>
                  <a:cubicBezTo>
                    <a:pt x="124" y="11"/>
                    <a:pt x="90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7897343" y="2447736"/>
              <a:ext cx="12911" cy="6886"/>
            </a:xfrm>
            <a:custGeom>
              <a:avLst/>
              <a:gdLst/>
              <a:ahLst/>
              <a:cxnLst/>
              <a:rect l="l" t="t" r="r" b="b"/>
              <a:pathLst>
                <a:path w="315" h="168" extrusionOk="0">
                  <a:moveTo>
                    <a:pt x="252" y="0"/>
                  </a:moveTo>
                  <a:cubicBezTo>
                    <a:pt x="220" y="0"/>
                    <a:pt x="178" y="10"/>
                    <a:pt x="135" y="28"/>
                  </a:cubicBezTo>
                  <a:cubicBezTo>
                    <a:pt x="54" y="65"/>
                    <a:pt x="1" y="118"/>
                    <a:pt x="12" y="148"/>
                  </a:cubicBezTo>
                  <a:cubicBezTo>
                    <a:pt x="19" y="161"/>
                    <a:pt x="38" y="168"/>
                    <a:pt x="65" y="168"/>
                  </a:cubicBezTo>
                  <a:cubicBezTo>
                    <a:pt x="97" y="168"/>
                    <a:pt x="139" y="158"/>
                    <a:pt x="184" y="140"/>
                  </a:cubicBezTo>
                  <a:cubicBezTo>
                    <a:pt x="263" y="103"/>
                    <a:pt x="315" y="51"/>
                    <a:pt x="304" y="20"/>
                  </a:cubicBezTo>
                  <a:cubicBezTo>
                    <a:pt x="297" y="7"/>
                    <a:pt x="27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7908532" y="2423513"/>
              <a:ext cx="13977" cy="12911"/>
            </a:xfrm>
            <a:custGeom>
              <a:avLst/>
              <a:gdLst/>
              <a:ahLst/>
              <a:cxnLst/>
              <a:rect l="l" t="t" r="r" b="b"/>
              <a:pathLst>
                <a:path w="341" h="315" extrusionOk="0">
                  <a:moveTo>
                    <a:pt x="189" y="0"/>
                  </a:moveTo>
                  <a:cubicBezTo>
                    <a:pt x="149" y="0"/>
                    <a:pt x="127" y="22"/>
                    <a:pt x="135" y="32"/>
                  </a:cubicBezTo>
                  <a:cubicBezTo>
                    <a:pt x="139" y="47"/>
                    <a:pt x="176" y="51"/>
                    <a:pt x="207" y="85"/>
                  </a:cubicBezTo>
                  <a:cubicBezTo>
                    <a:pt x="236" y="126"/>
                    <a:pt x="236" y="167"/>
                    <a:pt x="184" y="189"/>
                  </a:cubicBezTo>
                  <a:cubicBezTo>
                    <a:pt x="174" y="193"/>
                    <a:pt x="165" y="194"/>
                    <a:pt x="156" y="194"/>
                  </a:cubicBezTo>
                  <a:cubicBezTo>
                    <a:pt x="122" y="194"/>
                    <a:pt x="104" y="165"/>
                    <a:pt x="98" y="126"/>
                  </a:cubicBezTo>
                  <a:cubicBezTo>
                    <a:pt x="94" y="81"/>
                    <a:pt x="120" y="55"/>
                    <a:pt x="112" y="40"/>
                  </a:cubicBezTo>
                  <a:cubicBezTo>
                    <a:pt x="112" y="36"/>
                    <a:pt x="107" y="33"/>
                    <a:pt x="99" y="33"/>
                  </a:cubicBezTo>
                  <a:cubicBezTo>
                    <a:pt x="78" y="33"/>
                    <a:pt x="37" y="52"/>
                    <a:pt x="16" y="111"/>
                  </a:cubicBezTo>
                  <a:cubicBezTo>
                    <a:pt x="5" y="149"/>
                    <a:pt x="0" y="204"/>
                    <a:pt x="42" y="256"/>
                  </a:cubicBezTo>
                  <a:cubicBezTo>
                    <a:pt x="70" y="295"/>
                    <a:pt x="117" y="314"/>
                    <a:pt x="164" y="314"/>
                  </a:cubicBezTo>
                  <a:cubicBezTo>
                    <a:pt x="186" y="314"/>
                    <a:pt x="209" y="310"/>
                    <a:pt x="229" y="301"/>
                  </a:cubicBezTo>
                  <a:cubicBezTo>
                    <a:pt x="288" y="279"/>
                    <a:pt x="341" y="211"/>
                    <a:pt x="337" y="144"/>
                  </a:cubicBezTo>
                  <a:cubicBezTo>
                    <a:pt x="329" y="77"/>
                    <a:pt x="288" y="37"/>
                    <a:pt x="255" y="18"/>
                  </a:cubicBezTo>
                  <a:cubicBezTo>
                    <a:pt x="230" y="5"/>
                    <a:pt x="208" y="0"/>
                    <a:pt x="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7914803" y="2402733"/>
              <a:ext cx="12460" cy="5533"/>
            </a:xfrm>
            <a:custGeom>
              <a:avLst/>
              <a:gdLst/>
              <a:ahLst/>
              <a:cxnLst/>
              <a:rect l="l" t="t" r="r" b="b"/>
              <a:pathLst>
                <a:path w="304" h="135" extrusionOk="0">
                  <a:moveTo>
                    <a:pt x="212" y="0"/>
                  </a:moveTo>
                  <a:cubicBezTo>
                    <a:pt x="190" y="0"/>
                    <a:pt x="165" y="3"/>
                    <a:pt x="139" y="9"/>
                  </a:cubicBezTo>
                  <a:cubicBezTo>
                    <a:pt x="61" y="28"/>
                    <a:pt x="1" y="69"/>
                    <a:pt x="9" y="99"/>
                  </a:cubicBezTo>
                  <a:cubicBezTo>
                    <a:pt x="14" y="121"/>
                    <a:pt x="47" y="134"/>
                    <a:pt x="93" y="134"/>
                  </a:cubicBezTo>
                  <a:cubicBezTo>
                    <a:pt x="115" y="134"/>
                    <a:pt x="140" y="131"/>
                    <a:pt x="166" y="125"/>
                  </a:cubicBezTo>
                  <a:cubicBezTo>
                    <a:pt x="247" y="106"/>
                    <a:pt x="304" y="65"/>
                    <a:pt x="296" y="35"/>
                  </a:cubicBezTo>
                  <a:cubicBezTo>
                    <a:pt x="291" y="13"/>
                    <a:pt x="257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7913737" y="2393143"/>
              <a:ext cx="5246" cy="4017"/>
            </a:xfrm>
            <a:custGeom>
              <a:avLst/>
              <a:gdLst/>
              <a:ahLst/>
              <a:cxnLst/>
              <a:rect l="l" t="t" r="r" b="b"/>
              <a:pathLst>
                <a:path w="128" h="98" extrusionOk="0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7482641" y="2523028"/>
              <a:ext cx="6353" cy="9099"/>
            </a:xfrm>
            <a:custGeom>
              <a:avLst/>
              <a:gdLst/>
              <a:ahLst/>
              <a:cxnLst/>
              <a:rect l="l" t="t" r="r" b="b"/>
              <a:pathLst>
                <a:path w="155" h="222" extrusionOk="0">
                  <a:moveTo>
                    <a:pt x="102" y="0"/>
                  </a:moveTo>
                  <a:cubicBezTo>
                    <a:pt x="70" y="0"/>
                    <a:pt x="36" y="39"/>
                    <a:pt x="20" y="92"/>
                  </a:cubicBezTo>
                  <a:cubicBezTo>
                    <a:pt x="1" y="152"/>
                    <a:pt x="12" y="208"/>
                    <a:pt x="42" y="219"/>
                  </a:cubicBezTo>
                  <a:cubicBezTo>
                    <a:pt x="46" y="220"/>
                    <a:pt x="50" y="221"/>
                    <a:pt x="54" y="221"/>
                  </a:cubicBezTo>
                  <a:cubicBezTo>
                    <a:pt x="84" y="221"/>
                    <a:pt x="119" y="183"/>
                    <a:pt x="135" y="129"/>
                  </a:cubicBezTo>
                  <a:cubicBezTo>
                    <a:pt x="154" y="69"/>
                    <a:pt x="142" y="14"/>
                    <a:pt x="113" y="2"/>
                  </a:cubicBezTo>
                  <a:cubicBezTo>
                    <a:pt x="109" y="1"/>
                    <a:pt x="106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7490429" y="2544259"/>
              <a:ext cx="14592" cy="13567"/>
            </a:xfrm>
            <a:custGeom>
              <a:avLst/>
              <a:gdLst/>
              <a:ahLst/>
              <a:cxnLst/>
              <a:rect l="l" t="t" r="r" b="b"/>
              <a:pathLst>
                <a:path w="356" h="331" extrusionOk="0">
                  <a:moveTo>
                    <a:pt x="190" y="0"/>
                  </a:moveTo>
                  <a:cubicBezTo>
                    <a:pt x="146" y="0"/>
                    <a:pt x="123" y="25"/>
                    <a:pt x="128" y="34"/>
                  </a:cubicBezTo>
                  <a:cubicBezTo>
                    <a:pt x="135" y="49"/>
                    <a:pt x="173" y="52"/>
                    <a:pt x="206" y="86"/>
                  </a:cubicBezTo>
                  <a:cubicBezTo>
                    <a:pt x="244" y="123"/>
                    <a:pt x="251" y="175"/>
                    <a:pt x="195" y="201"/>
                  </a:cubicBezTo>
                  <a:cubicBezTo>
                    <a:pt x="181" y="209"/>
                    <a:pt x="168" y="212"/>
                    <a:pt x="157" y="212"/>
                  </a:cubicBezTo>
                  <a:cubicBezTo>
                    <a:pt x="122" y="212"/>
                    <a:pt x="100" y="182"/>
                    <a:pt x="94" y="146"/>
                  </a:cubicBezTo>
                  <a:cubicBezTo>
                    <a:pt x="83" y="97"/>
                    <a:pt x="106" y="67"/>
                    <a:pt x="94" y="52"/>
                  </a:cubicBezTo>
                  <a:cubicBezTo>
                    <a:pt x="93" y="49"/>
                    <a:pt x="90" y="47"/>
                    <a:pt x="84" y="47"/>
                  </a:cubicBezTo>
                  <a:cubicBezTo>
                    <a:pt x="65" y="47"/>
                    <a:pt x="23" y="72"/>
                    <a:pt x="9" y="142"/>
                  </a:cubicBezTo>
                  <a:cubicBezTo>
                    <a:pt x="1" y="179"/>
                    <a:pt x="4" y="239"/>
                    <a:pt x="54" y="287"/>
                  </a:cubicBezTo>
                  <a:cubicBezTo>
                    <a:pt x="82" y="316"/>
                    <a:pt x="124" y="331"/>
                    <a:pt x="167" y="331"/>
                  </a:cubicBezTo>
                  <a:cubicBezTo>
                    <a:pt x="196" y="331"/>
                    <a:pt x="225" y="324"/>
                    <a:pt x="251" y="310"/>
                  </a:cubicBezTo>
                  <a:cubicBezTo>
                    <a:pt x="311" y="280"/>
                    <a:pt x="356" y="206"/>
                    <a:pt x="345" y="139"/>
                  </a:cubicBezTo>
                  <a:cubicBezTo>
                    <a:pt x="333" y="71"/>
                    <a:pt x="289" y="34"/>
                    <a:pt x="251" y="15"/>
                  </a:cubicBezTo>
                  <a:cubicBezTo>
                    <a:pt x="228" y="4"/>
                    <a:pt x="207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7498134" y="2571023"/>
              <a:ext cx="12132" cy="6517"/>
            </a:xfrm>
            <a:custGeom>
              <a:avLst/>
              <a:gdLst/>
              <a:ahLst/>
              <a:cxnLst/>
              <a:rect l="l" t="t" r="r" b="b"/>
              <a:pathLst>
                <a:path w="296" h="159" extrusionOk="0">
                  <a:moveTo>
                    <a:pt x="68" y="1"/>
                  </a:moveTo>
                  <a:cubicBezTo>
                    <a:pt x="38" y="1"/>
                    <a:pt x="17" y="8"/>
                    <a:pt x="11" y="23"/>
                  </a:cubicBezTo>
                  <a:cubicBezTo>
                    <a:pt x="0" y="53"/>
                    <a:pt x="49" y="105"/>
                    <a:pt x="123" y="135"/>
                  </a:cubicBezTo>
                  <a:cubicBezTo>
                    <a:pt x="161" y="151"/>
                    <a:pt x="200" y="159"/>
                    <a:pt x="230" y="159"/>
                  </a:cubicBezTo>
                  <a:cubicBezTo>
                    <a:pt x="258" y="159"/>
                    <a:pt x="278" y="152"/>
                    <a:pt x="284" y="135"/>
                  </a:cubicBezTo>
                  <a:cubicBezTo>
                    <a:pt x="295" y="105"/>
                    <a:pt x="247" y="57"/>
                    <a:pt x="171" y="23"/>
                  </a:cubicBezTo>
                  <a:cubicBezTo>
                    <a:pt x="134" y="8"/>
                    <a:pt x="97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7503913" y="2591311"/>
              <a:ext cx="9878" cy="5574"/>
            </a:xfrm>
            <a:custGeom>
              <a:avLst/>
              <a:gdLst/>
              <a:ahLst/>
              <a:cxnLst/>
              <a:rect l="l" t="t" r="r" b="b"/>
              <a:pathLst>
                <a:path w="241" h="136" extrusionOk="0">
                  <a:moveTo>
                    <a:pt x="82" y="1"/>
                  </a:moveTo>
                  <a:cubicBezTo>
                    <a:pt x="47" y="1"/>
                    <a:pt x="19" y="12"/>
                    <a:pt x="12" y="32"/>
                  </a:cubicBezTo>
                  <a:cubicBezTo>
                    <a:pt x="1" y="66"/>
                    <a:pt x="42" y="107"/>
                    <a:pt x="101" y="125"/>
                  </a:cubicBezTo>
                  <a:cubicBezTo>
                    <a:pt x="123" y="132"/>
                    <a:pt x="144" y="136"/>
                    <a:pt x="163" y="136"/>
                  </a:cubicBezTo>
                  <a:cubicBezTo>
                    <a:pt x="196" y="136"/>
                    <a:pt x="222" y="125"/>
                    <a:pt x="229" y="103"/>
                  </a:cubicBezTo>
                  <a:cubicBezTo>
                    <a:pt x="240" y="73"/>
                    <a:pt x="199" y="32"/>
                    <a:pt x="139" y="10"/>
                  </a:cubicBezTo>
                  <a:cubicBezTo>
                    <a:pt x="119" y="4"/>
                    <a:pt x="100" y="1"/>
                    <a:pt x="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7512192" y="2608361"/>
              <a:ext cx="8034" cy="10042"/>
            </a:xfrm>
            <a:custGeom>
              <a:avLst/>
              <a:gdLst/>
              <a:ahLst/>
              <a:cxnLst/>
              <a:rect l="l" t="t" r="r" b="b"/>
              <a:pathLst>
                <a:path w="196" h="245" extrusionOk="0">
                  <a:moveTo>
                    <a:pt x="152" y="0"/>
                  </a:moveTo>
                  <a:cubicBezTo>
                    <a:pt x="121" y="0"/>
                    <a:pt x="77" y="37"/>
                    <a:pt x="45" y="90"/>
                  </a:cubicBezTo>
                  <a:cubicBezTo>
                    <a:pt x="8" y="158"/>
                    <a:pt x="1" y="225"/>
                    <a:pt x="30" y="240"/>
                  </a:cubicBezTo>
                  <a:cubicBezTo>
                    <a:pt x="34" y="243"/>
                    <a:pt x="40" y="245"/>
                    <a:pt x="45" y="245"/>
                  </a:cubicBezTo>
                  <a:cubicBezTo>
                    <a:pt x="74" y="245"/>
                    <a:pt x="119" y="207"/>
                    <a:pt x="150" y="154"/>
                  </a:cubicBezTo>
                  <a:cubicBezTo>
                    <a:pt x="187" y="87"/>
                    <a:pt x="195" y="20"/>
                    <a:pt x="168" y="4"/>
                  </a:cubicBezTo>
                  <a:cubicBezTo>
                    <a:pt x="163" y="1"/>
                    <a:pt x="158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7517398" y="2618977"/>
              <a:ext cx="18731" cy="16026"/>
            </a:xfrm>
            <a:custGeom>
              <a:avLst/>
              <a:gdLst/>
              <a:ahLst/>
              <a:cxnLst/>
              <a:rect l="l" t="t" r="r" b="b"/>
              <a:pathLst>
                <a:path w="457" h="391" extrusionOk="0">
                  <a:moveTo>
                    <a:pt x="229" y="0"/>
                  </a:moveTo>
                  <a:cubicBezTo>
                    <a:pt x="146" y="0"/>
                    <a:pt x="111" y="57"/>
                    <a:pt x="124" y="64"/>
                  </a:cubicBezTo>
                  <a:cubicBezTo>
                    <a:pt x="126" y="66"/>
                    <a:pt x="130" y="66"/>
                    <a:pt x="135" y="66"/>
                  </a:cubicBezTo>
                  <a:cubicBezTo>
                    <a:pt x="143" y="66"/>
                    <a:pt x="153" y="65"/>
                    <a:pt x="166" y="65"/>
                  </a:cubicBezTo>
                  <a:cubicBezTo>
                    <a:pt x="188" y="65"/>
                    <a:pt x="216" y="69"/>
                    <a:pt x="247" y="90"/>
                  </a:cubicBezTo>
                  <a:cubicBezTo>
                    <a:pt x="318" y="123"/>
                    <a:pt x="355" y="228"/>
                    <a:pt x="262" y="261"/>
                  </a:cubicBezTo>
                  <a:cubicBezTo>
                    <a:pt x="244" y="268"/>
                    <a:pt x="225" y="272"/>
                    <a:pt x="207" y="272"/>
                  </a:cubicBezTo>
                  <a:cubicBezTo>
                    <a:pt x="180" y="272"/>
                    <a:pt x="155" y="264"/>
                    <a:pt x="139" y="250"/>
                  </a:cubicBezTo>
                  <a:cubicBezTo>
                    <a:pt x="113" y="228"/>
                    <a:pt x="108" y="183"/>
                    <a:pt x="120" y="164"/>
                  </a:cubicBezTo>
                  <a:cubicBezTo>
                    <a:pt x="123" y="149"/>
                    <a:pt x="141" y="144"/>
                    <a:pt x="157" y="144"/>
                  </a:cubicBezTo>
                  <a:cubicBezTo>
                    <a:pt x="161" y="144"/>
                    <a:pt x="165" y="144"/>
                    <a:pt x="169" y="145"/>
                  </a:cubicBezTo>
                  <a:cubicBezTo>
                    <a:pt x="187" y="149"/>
                    <a:pt x="195" y="160"/>
                    <a:pt x="203" y="160"/>
                  </a:cubicBezTo>
                  <a:cubicBezTo>
                    <a:pt x="210" y="160"/>
                    <a:pt x="220" y="138"/>
                    <a:pt x="198" y="108"/>
                  </a:cubicBezTo>
                  <a:cubicBezTo>
                    <a:pt x="185" y="95"/>
                    <a:pt x="159" y="80"/>
                    <a:pt x="127" y="80"/>
                  </a:cubicBezTo>
                  <a:cubicBezTo>
                    <a:pt x="104" y="80"/>
                    <a:pt x="78" y="88"/>
                    <a:pt x="53" y="112"/>
                  </a:cubicBezTo>
                  <a:cubicBezTo>
                    <a:pt x="4" y="164"/>
                    <a:pt x="1" y="257"/>
                    <a:pt x="60" y="324"/>
                  </a:cubicBezTo>
                  <a:cubicBezTo>
                    <a:pt x="100" y="369"/>
                    <a:pt x="156" y="390"/>
                    <a:pt x="215" y="390"/>
                  </a:cubicBezTo>
                  <a:cubicBezTo>
                    <a:pt x="246" y="390"/>
                    <a:pt x="277" y="384"/>
                    <a:pt x="307" y="373"/>
                  </a:cubicBezTo>
                  <a:cubicBezTo>
                    <a:pt x="396" y="347"/>
                    <a:pt x="456" y="231"/>
                    <a:pt x="427" y="149"/>
                  </a:cubicBezTo>
                  <a:cubicBezTo>
                    <a:pt x="396" y="64"/>
                    <a:pt x="333" y="26"/>
                    <a:pt x="281" y="7"/>
                  </a:cubicBezTo>
                  <a:cubicBezTo>
                    <a:pt x="262" y="2"/>
                    <a:pt x="245" y="0"/>
                    <a:pt x="2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7528423" y="2645413"/>
              <a:ext cx="8607" cy="7050"/>
            </a:xfrm>
            <a:custGeom>
              <a:avLst/>
              <a:gdLst/>
              <a:ahLst/>
              <a:cxnLst/>
              <a:rect l="l" t="t" r="r" b="b"/>
              <a:pathLst>
                <a:path w="210" h="172" extrusionOk="0">
                  <a:moveTo>
                    <a:pt x="156" y="1"/>
                  </a:moveTo>
                  <a:cubicBezTo>
                    <a:pt x="130" y="1"/>
                    <a:pt x="96" y="15"/>
                    <a:pt x="64" y="42"/>
                  </a:cubicBezTo>
                  <a:cubicBezTo>
                    <a:pt x="19" y="83"/>
                    <a:pt x="1" y="136"/>
                    <a:pt x="23" y="158"/>
                  </a:cubicBezTo>
                  <a:cubicBezTo>
                    <a:pt x="31" y="167"/>
                    <a:pt x="44" y="172"/>
                    <a:pt x="58" y="172"/>
                  </a:cubicBezTo>
                  <a:cubicBezTo>
                    <a:pt x="84" y="172"/>
                    <a:pt x="117" y="158"/>
                    <a:pt x="146" y="131"/>
                  </a:cubicBezTo>
                  <a:cubicBezTo>
                    <a:pt x="191" y="91"/>
                    <a:pt x="210" y="38"/>
                    <a:pt x="187" y="12"/>
                  </a:cubicBezTo>
                  <a:cubicBezTo>
                    <a:pt x="180" y="4"/>
                    <a:pt x="169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7533628" y="2662053"/>
              <a:ext cx="8935" cy="8116"/>
            </a:xfrm>
            <a:custGeom>
              <a:avLst/>
              <a:gdLst/>
              <a:ahLst/>
              <a:cxnLst/>
              <a:rect l="l" t="t" r="r" b="b"/>
              <a:pathLst>
                <a:path w="218" h="198" extrusionOk="0">
                  <a:moveTo>
                    <a:pt x="170" y="1"/>
                  </a:moveTo>
                  <a:cubicBezTo>
                    <a:pt x="142" y="1"/>
                    <a:pt x="100" y="22"/>
                    <a:pt x="67" y="58"/>
                  </a:cubicBezTo>
                  <a:cubicBezTo>
                    <a:pt x="19" y="106"/>
                    <a:pt x="0" y="166"/>
                    <a:pt x="26" y="189"/>
                  </a:cubicBezTo>
                  <a:cubicBezTo>
                    <a:pt x="32" y="195"/>
                    <a:pt x="41" y="197"/>
                    <a:pt x="51" y="197"/>
                  </a:cubicBezTo>
                  <a:cubicBezTo>
                    <a:pt x="79" y="197"/>
                    <a:pt x="121" y="176"/>
                    <a:pt x="153" y="140"/>
                  </a:cubicBezTo>
                  <a:cubicBezTo>
                    <a:pt x="202" y="92"/>
                    <a:pt x="217" y="32"/>
                    <a:pt x="195" y="9"/>
                  </a:cubicBezTo>
                  <a:cubicBezTo>
                    <a:pt x="189" y="3"/>
                    <a:pt x="180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7630070" y="3071054"/>
              <a:ext cx="9222" cy="12501"/>
            </a:xfrm>
            <a:custGeom>
              <a:avLst/>
              <a:gdLst/>
              <a:ahLst/>
              <a:cxnLst/>
              <a:rect l="l" t="t" r="r" b="b"/>
              <a:pathLst>
                <a:path w="225" h="305" extrusionOk="0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7639579" y="3071054"/>
              <a:ext cx="7993" cy="12501"/>
            </a:xfrm>
            <a:custGeom>
              <a:avLst/>
              <a:gdLst/>
              <a:ahLst/>
              <a:cxnLst/>
              <a:rect l="l" t="t" r="r" b="b"/>
              <a:pathLst>
                <a:path w="195" h="305" extrusionOk="0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7654580" y="3087449"/>
              <a:ext cx="12583" cy="11558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7675401" y="3095236"/>
              <a:ext cx="12583" cy="9017"/>
            </a:xfrm>
            <a:custGeom>
              <a:avLst/>
              <a:gdLst/>
              <a:ahLst/>
              <a:cxnLst/>
              <a:rect l="l" t="t" r="r" b="b"/>
              <a:pathLst>
                <a:path w="307" h="220" extrusionOk="0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7687779" y="3104212"/>
              <a:ext cx="9386" cy="6066"/>
            </a:xfrm>
            <a:custGeom>
              <a:avLst/>
              <a:gdLst/>
              <a:ahLst/>
              <a:cxnLst/>
              <a:rect l="l" t="t" r="r" b="b"/>
              <a:pathLst>
                <a:path w="229" h="148" extrusionOk="0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7706428" y="3110647"/>
              <a:ext cx="5738" cy="9550"/>
            </a:xfrm>
            <a:custGeom>
              <a:avLst/>
              <a:gdLst/>
              <a:ahLst/>
              <a:cxnLst/>
              <a:rect l="l" t="t" r="r" b="b"/>
              <a:pathLst>
                <a:path w="140" h="233" extrusionOk="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7727741" y="3117779"/>
              <a:ext cx="14264" cy="13157"/>
            </a:xfrm>
            <a:custGeom>
              <a:avLst/>
              <a:gdLst/>
              <a:ahLst/>
              <a:cxnLst/>
              <a:rect l="l" t="t" r="r" b="b"/>
              <a:pathLst>
                <a:path w="348" h="321" extrusionOk="0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7747045" y="3129378"/>
              <a:ext cx="11354" cy="9099"/>
            </a:xfrm>
            <a:custGeom>
              <a:avLst/>
              <a:gdLst/>
              <a:ahLst/>
              <a:cxnLst/>
              <a:rect l="l" t="t" r="r" b="b"/>
              <a:pathLst>
                <a:path w="277" h="222" extrusionOk="0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7763399" y="3139419"/>
              <a:ext cx="11968" cy="6886"/>
            </a:xfrm>
            <a:custGeom>
              <a:avLst/>
              <a:gdLst/>
              <a:ahLst/>
              <a:cxnLst/>
              <a:rect l="l" t="t" r="r" b="b"/>
              <a:pathLst>
                <a:path w="292" h="168" extrusionOk="0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7782703" y="3150076"/>
              <a:ext cx="6312" cy="8484"/>
            </a:xfrm>
            <a:custGeom>
              <a:avLst/>
              <a:gdLst/>
              <a:ahLst/>
              <a:cxnLst/>
              <a:rect l="l" t="t" r="r" b="b"/>
              <a:pathLst>
                <a:path w="154" h="207" extrusionOk="0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7798647" y="3147084"/>
              <a:ext cx="13649" cy="12050"/>
            </a:xfrm>
            <a:custGeom>
              <a:avLst/>
              <a:gdLst/>
              <a:ahLst/>
              <a:cxnLst/>
              <a:rect l="l" t="t" r="r" b="b"/>
              <a:pathLst>
                <a:path w="333" h="294" extrusionOk="0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2"/>
            <p:cNvSpPr/>
            <p:nvPr/>
          </p:nvSpPr>
          <p:spPr>
            <a:xfrm>
              <a:off x="7809509" y="3129378"/>
              <a:ext cx="7050" cy="7337"/>
            </a:xfrm>
            <a:custGeom>
              <a:avLst/>
              <a:gdLst/>
              <a:ahLst/>
              <a:cxnLst/>
              <a:rect l="l" t="t" r="r" b="b"/>
              <a:pathLst>
                <a:path w="172" h="179" extrusionOk="0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7815739" y="3119582"/>
              <a:ext cx="7419" cy="6558"/>
            </a:xfrm>
            <a:custGeom>
              <a:avLst/>
              <a:gdLst/>
              <a:ahLst/>
              <a:cxnLst/>
              <a:rect l="l" t="t" r="r" b="b"/>
              <a:pathLst>
                <a:path w="181" h="160" extrusionOk="0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7825288" y="3102901"/>
              <a:ext cx="11354" cy="9796"/>
            </a:xfrm>
            <a:custGeom>
              <a:avLst/>
              <a:gdLst/>
              <a:ahLst/>
              <a:cxnLst/>
              <a:rect l="l" t="t" r="r" b="b"/>
              <a:pathLst>
                <a:path w="277" h="239" extrusionOk="0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7842585" y="3113967"/>
              <a:ext cx="5533" cy="6271"/>
            </a:xfrm>
            <a:custGeom>
              <a:avLst/>
              <a:gdLst/>
              <a:ahLst/>
              <a:cxnLst/>
              <a:rect l="l" t="t" r="r" b="b"/>
              <a:pathLst>
                <a:path w="135" h="153" extrusionOk="0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7850208" y="3120730"/>
              <a:ext cx="5533" cy="7788"/>
            </a:xfrm>
            <a:custGeom>
              <a:avLst/>
              <a:gdLst/>
              <a:ahLst/>
              <a:cxnLst/>
              <a:rect l="l" t="t" r="r" b="b"/>
              <a:pathLst>
                <a:path w="135" h="190" extrusionOk="0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7853323" y="3135362"/>
              <a:ext cx="8402" cy="5164"/>
            </a:xfrm>
            <a:custGeom>
              <a:avLst/>
              <a:gdLst/>
              <a:ahLst/>
              <a:cxnLst/>
              <a:rect l="l" t="t" r="r" b="b"/>
              <a:pathLst>
                <a:path w="205" h="126" extrusionOk="0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7865537" y="3146551"/>
              <a:ext cx="11968" cy="10821"/>
            </a:xfrm>
            <a:custGeom>
              <a:avLst/>
              <a:gdLst/>
              <a:ahLst/>
              <a:cxnLst/>
              <a:rect l="l" t="t" r="r" b="b"/>
              <a:pathLst>
                <a:path w="292" h="264" extrusionOk="0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7878694" y="3161019"/>
              <a:ext cx="5246" cy="6189"/>
            </a:xfrm>
            <a:custGeom>
              <a:avLst/>
              <a:gdLst/>
              <a:ahLst/>
              <a:cxnLst/>
              <a:rect l="l" t="t" r="r" b="b"/>
              <a:pathLst>
                <a:path w="128" h="151" extrusionOk="0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7889432" y="3153765"/>
              <a:ext cx="10288" cy="541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2"/>
            <p:cNvSpPr/>
            <p:nvPr/>
          </p:nvSpPr>
          <p:spPr>
            <a:xfrm>
              <a:off x="7903204" y="3147371"/>
              <a:ext cx="5369" cy="6968"/>
            </a:xfrm>
            <a:custGeom>
              <a:avLst/>
              <a:gdLst/>
              <a:ahLst/>
              <a:cxnLst/>
              <a:rect l="l" t="t" r="r" b="b"/>
              <a:pathLst>
                <a:path w="131" h="170" extrusionOk="0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2"/>
            <p:cNvSpPr/>
            <p:nvPr/>
          </p:nvSpPr>
          <p:spPr>
            <a:xfrm>
              <a:off x="7916647" y="3137165"/>
              <a:ext cx="4959" cy="6886"/>
            </a:xfrm>
            <a:custGeom>
              <a:avLst/>
              <a:gdLst/>
              <a:ahLst/>
              <a:cxnLst/>
              <a:rect l="l" t="t" r="r" b="b"/>
              <a:pathLst>
                <a:path w="121" h="168" extrusionOk="0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7924148" y="3128804"/>
              <a:ext cx="12583" cy="11190"/>
            </a:xfrm>
            <a:custGeom>
              <a:avLst/>
              <a:gdLst/>
              <a:ahLst/>
              <a:cxnLst/>
              <a:rect l="l" t="t" r="r" b="b"/>
              <a:pathLst>
                <a:path w="307" h="273" extrusionOk="0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2"/>
            <p:cNvSpPr/>
            <p:nvPr/>
          </p:nvSpPr>
          <p:spPr>
            <a:xfrm>
              <a:off x="7945051" y="3117738"/>
              <a:ext cx="10534" cy="5205"/>
            </a:xfrm>
            <a:custGeom>
              <a:avLst/>
              <a:gdLst/>
              <a:ahLst/>
              <a:cxnLst/>
              <a:rect l="l" t="t" r="r" b="b"/>
              <a:pathLst>
                <a:path w="257" h="127" extrusionOk="0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7955708" y="3110975"/>
              <a:ext cx="12419" cy="5410"/>
            </a:xfrm>
            <a:custGeom>
              <a:avLst/>
              <a:gdLst/>
              <a:ahLst/>
              <a:cxnLst/>
              <a:rect l="l" t="t" r="r" b="b"/>
              <a:pathLst>
                <a:path w="303" h="132" extrusionOk="0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7972512" y="3102368"/>
              <a:ext cx="5410" cy="6804"/>
            </a:xfrm>
            <a:custGeom>
              <a:avLst/>
              <a:gdLst/>
              <a:ahLst/>
              <a:cxnLst/>
              <a:rect l="l" t="t" r="r" b="b"/>
              <a:pathLst>
                <a:path w="132" h="166" extrusionOk="0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7982021" y="3089908"/>
              <a:ext cx="12747" cy="11558"/>
            </a:xfrm>
            <a:custGeom>
              <a:avLst/>
              <a:gdLst/>
              <a:ahLst/>
              <a:cxnLst/>
              <a:rect l="l" t="t" r="r" b="b"/>
              <a:pathLst>
                <a:path w="311" h="282" extrusionOk="0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8000096" y="3084580"/>
              <a:ext cx="5533" cy="6886"/>
            </a:xfrm>
            <a:custGeom>
              <a:avLst/>
              <a:gdLst/>
              <a:ahLst/>
              <a:cxnLst/>
              <a:rect l="l" t="t" r="r" b="b"/>
              <a:pathLst>
                <a:path w="135" h="168" extrusionOk="0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8013703" y="3073759"/>
              <a:ext cx="5287" cy="6189"/>
            </a:xfrm>
            <a:custGeom>
              <a:avLst/>
              <a:gdLst/>
              <a:ahLst/>
              <a:cxnLst/>
              <a:rect l="l" t="t" r="r" b="b"/>
              <a:pathLst>
                <a:path w="129" h="151" extrusionOk="0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8024647" y="3064087"/>
              <a:ext cx="11313" cy="5533"/>
            </a:xfrm>
            <a:custGeom>
              <a:avLst/>
              <a:gdLst/>
              <a:ahLst/>
              <a:cxnLst/>
              <a:rect l="l" t="t" r="r" b="b"/>
              <a:pathLst>
                <a:path w="276" h="135" extrusionOk="0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8041369" y="3056135"/>
              <a:ext cx="5615" cy="6148"/>
            </a:xfrm>
            <a:custGeom>
              <a:avLst/>
              <a:gdLst/>
              <a:ahLst/>
              <a:cxnLst/>
              <a:rect l="l" t="t" r="r" b="b"/>
              <a:pathLst>
                <a:path w="137" h="150" extrusionOk="0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8053378" y="3045110"/>
              <a:ext cx="5369" cy="6189"/>
            </a:xfrm>
            <a:custGeom>
              <a:avLst/>
              <a:gdLst/>
              <a:ahLst/>
              <a:cxnLst/>
              <a:rect l="l" t="t" r="r" b="b"/>
              <a:pathLst>
                <a:path w="131" h="151" extrusionOk="0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7856643" y="2547865"/>
              <a:ext cx="214734" cy="213668"/>
            </a:xfrm>
            <a:custGeom>
              <a:avLst/>
              <a:gdLst/>
              <a:ahLst/>
              <a:cxnLst/>
              <a:rect l="l" t="t" r="r" b="b"/>
              <a:pathLst>
                <a:path w="5239" h="5213" extrusionOk="0">
                  <a:moveTo>
                    <a:pt x="2418" y="1"/>
                  </a:moveTo>
                  <a:cubicBezTo>
                    <a:pt x="1908" y="1"/>
                    <a:pt x="1528" y="32"/>
                    <a:pt x="1528" y="32"/>
                  </a:cubicBezTo>
                  <a:lnTo>
                    <a:pt x="1" y="1570"/>
                  </a:lnTo>
                  <a:lnTo>
                    <a:pt x="3702" y="5212"/>
                  </a:lnTo>
                  <a:cubicBezTo>
                    <a:pt x="3702" y="5212"/>
                    <a:pt x="4457" y="3016"/>
                    <a:pt x="4983" y="1081"/>
                  </a:cubicBezTo>
                  <a:cubicBezTo>
                    <a:pt x="5239" y="148"/>
                    <a:pt x="3524" y="1"/>
                    <a:pt x="2418" y="1"/>
                  </a:cubicBezTo>
                  <a:close/>
                </a:path>
              </a:pathLst>
            </a:custGeom>
            <a:solidFill>
              <a:srgbClr val="53A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7891400" y="2604836"/>
              <a:ext cx="5574" cy="13239"/>
            </a:xfrm>
            <a:custGeom>
              <a:avLst/>
              <a:gdLst/>
              <a:ahLst/>
              <a:cxnLst/>
              <a:rect l="l" t="t" r="r" b="b"/>
              <a:pathLst>
                <a:path w="136" h="323" extrusionOk="0">
                  <a:moveTo>
                    <a:pt x="53" y="1"/>
                  </a:moveTo>
                  <a:cubicBezTo>
                    <a:pt x="19" y="5"/>
                    <a:pt x="1" y="80"/>
                    <a:pt x="8" y="169"/>
                  </a:cubicBezTo>
                  <a:cubicBezTo>
                    <a:pt x="15" y="257"/>
                    <a:pt x="51" y="323"/>
                    <a:pt x="80" y="323"/>
                  </a:cubicBezTo>
                  <a:cubicBezTo>
                    <a:pt x="81" y="323"/>
                    <a:pt x="81" y="323"/>
                    <a:pt x="82" y="323"/>
                  </a:cubicBezTo>
                  <a:cubicBezTo>
                    <a:pt x="116" y="319"/>
                    <a:pt x="135" y="244"/>
                    <a:pt x="127" y="158"/>
                  </a:cubicBezTo>
                  <a:cubicBezTo>
                    <a:pt x="120" y="68"/>
                    <a:pt x="87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7898736" y="2618198"/>
              <a:ext cx="10616" cy="5041"/>
            </a:xfrm>
            <a:custGeom>
              <a:avLst/>
              <a:gdLst/>
              <a:ahLst/>
              <a:cxnLst/>
              <a:rect l="l" t="t" r="r" b="b"/>
              <a:pathLst>
                <a:path w="259" h="123" extrusionOk="0">
                  <a:moveTo>
                    <a:pt x="127" y="0"/>
                  </a:moveTo>
                  <a:cubicBezTo>
                    <a:pt x="56" y="0"/>
                    <a:pt x="1" y="30"/>
                    <a:pt x="1" y="60"/>
                  </a:cubicBezTo>
                  <a:cubicBezTo>
                    <a:pt x="1" y="93"/>
                    <a:pt x="56" y="123"/>
                    <a:pt x="127" y="123"/>
                  </a:cubicBezTo>
                  <a:cubicBezTo>
                    <a:pt x="199" y="123"/>
                    <a:pt x="258" y="93"/>
                    <a:pt x="258" y="60"/>
                  </a:cubicBezTo>
                  <a:cubicBezTo>
                    <a:pt x="258" y="30"/>
                    <a:pt x="19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7912057" y="2631026"/>
              <a:ext cx="4959" cy="10944"/>
            </a:xfrm>
            <a:custGeom>
              <a:avLst/>
              <a:gdLst/>
              <a:ahLst/>
              <a:cxnLst/>
              <a:rect l="l" t="t" r="r" b="b"/>
              <a:pathLst>
                <a:path w="121" h="267" extrusionOk="0">
                  <a:moveTo>
                    <a:pt x="40" y="1"/>
                  </a:moveTo>
                  <a:cubicBezTo>
                    <a:pt x="35" y="1"/>
                    <a:pt x="31" y="2"/>
                    <a:pt x="26" y="4"/>
                  </a:cubicBezTo>
                  <a:cubicBezTo>
                    <a:pt x="0" y="23"/>
                    <a:pt x="4" y="75"/>
                    <a:pt x="0" y="132"/>
                  </a:cubicBezTo>
                  <a:cubicBezTo>
                    <a:pt x="4" y="187"/>
                    <a:pt x="0" y="244"/>
                    <a:pt x="26" y="263"/>
                  </a:cubicBezTo>
                  <a:cubicBezTo>
                    <a:pt x="30" y="265"/>
                    <a:pt x="35" y="266"/>
                    <a:pt x="40" y="266"/>
                  </a:cubicBezTo>
                  <a:cubicBezTo>
                    <a:pt x="72" y="266"/>
                    <a:pt x="121" y="216"/>
                    <a:pt x="121" y="132"/>
                  </a:cubicBezTo>
                  <a:cubicBezTo>
                    <a:pt x="121" y="51"/>
                    <a:pt x="73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7921238" y="2641724"/>
              <a:ext cx="15985" cy="14059"/>
            </a:xfrm>
            <a:custGeom>
              <a:avLst/>
              <a:gdLst/>
              <a:ahLst/>
              <a:cxnLst/>
              <a:rect l="l" t="t" r="r" b="b"/>
              <a:pathLst>
                <a:path w="390" h="343" extrusionOk="0">
                  <a:moveTo>
                    <a:pt x="196" y="75"/>
                  </a:moveTo>
                  <a:cubicBezTo>
                    <a:pt x="202" y="78"/>
                    <a:pt x="208" y="82"/>
                    <a:pt x="214" y="87"/>
                  </a:cubicBezTo>
                  <a:cubicBezTo>
                    <a:pt x="266" y="124"/>
                    <a:pt x="285" y="195"/>
                    <a:pt x="206" y="218"/>
                  </a:cubicBezTo>
                  <a:cubicBezTo>
                    <a:pt x="194" y="221"/>
                    <a:pt x="184" y="222"/>
                    <a:pt x="175" y="222"/>
                  </a:cubicBezTo>
                  <a:cubicBezTo>
                    <a:pt x="122" y="222"/>
                    <a:pt x="110" y="172"/>
                    <a:pt x="139" y="124"/>
                  </a:cubicBezTo>
                  <a:cubicBezTo>
                    <a:pt x="156" y="94"/>
                    <a:pt x="178" y="83"/>
                    <a:pt x="196" y="75"/>
                  </a:cubicBezTo>
                  <a:close/>
                  <a:moveTo>
                    <a:pt x="199" y="1"/>
                  </a:moveTo>
                  <a:cubicBezTo>
                    <a:pt x="141" y="1"/>
                    <a:pt x="109" y="34"/>
                    <a:pt x="108" y="46"/>
                  </a:cubicBezTo>
                  <a:lnTo>
                    <a:pt x="108" y="46"/>
                  </a:lnTo>
                  <a:cubicBezTo>
                    <a:pt x="97" y="52"/>
                    <a:pt x="86" y="60"/>
                    <a:pt x="76" y="69"/>
                  </a:cubicBezTo>
                  <a:cubicBezTo>
                    <a:pt x="42" y="98"/>
                    <a:pt x="1" y="162"/>
                    <a:pt x="31" y="244"/>
                  </a:cubicBezTo>
                  <a:cubicBezTo>
                    <a:pt x="51" y="309"/>
                    <a:pt x="121" y="343"/>
                    <a:pt x="186" y="343"/>
                  </a:cubicBezTo>
                  <a:cubicBezTo>
                    <a:pt x="206" y="343"/>
                    <a:pt x="226" y="340"/>
                    <a:pt x="243" y="333"/>
                  </a:cubicBezTo>
                  <a:cubicBezTo>
                    <a:pt x="318" y="315"/>
                    <a:pt x="390" y="226"/>
                    <a:pt x="371" y="143"/>
                  </a:cubicBezTo>
                  <a:cubicBezTo>
                    <a:pt x="352" y="64"/>
                    <a:pt x="295" y="28"/>
                    <a:pt x="251" y="9"/>
                  </a:cubicBezTo>
                  <a:cubicBezTo>
                    <a:pt x="232" y="3"/>
                    <a:pt x="214" y="1"/>
                    <a:pt x="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7940379" y="2661397"/>
              <a:ext cx="6189" cy="8034"/>
            </a:xfrm>
            <a:custGeom>
              <a:avLst/>
              <a:gdLst/>
              <a:ahLst/>
              <a:cxnLst/>
              <a:rect l="l" t="t" r="r" b="b"/>
              <a:pathLst>
                <a:path w="151" h="196" extrusionOk="0">
                  <a:moveTo>
                    <a:pt x="93" y="1"/>
                  </a:moveTo>
                  <a:cubicBezTo>
                    <a:pt x="65" y="1"/>
                    <a:pt x="33" y="32"/>
                    <a:pt x="19" y="77"/>
                  </a:cubicBezTo>
                  <a:cubicBezTo>
                    <a:pt x="1" y="130"/>
                    <a:pt x="12" y="182"/>
                    <a:pt x="42" y="194"/>
                  </a:cubicBezTo>
                  <a:cubicBezTo>
                    <a:pt x="46" y="195"/>
                    <a:pt x="50" y="196"/>
                    <a:pt x="55" y="196"/>
                  </a:cubicBezTo>
                  <a:cubicBezTo>
                    <a:pt x="84" y="196"/>
                    <a:pt x="115" y="164"/>
                    <a:pt x="131" y="115"/>
                  </a:cubicBezTo>
                  <a:cubicBezTo>
                    <a:pt x="150" y="63"/>
                    <a:pt x="139" y="10"/>
                    <a:pt x="105" y="3"/>
                  </a:cubicBezTo>
                  <a:cubicBezTo>
                    <a:pt x="102" y="2"/>
                    <a:pt x="98" y="1"/>
                    <a:pt x="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2"/>
            <p:cNvSpPr/>
            <p:nvPr/>
          </p:nvSpPr>
          <p:spPr>
            <a:xfrm>
              <a:off x="7951691" y="2666562"/>
              <a:ext cx="6476" cy="15821"/>
            </a:xfrm>
            <a:custGeom>
              <a:avLst/>
              <a:gdLst/>
              <a:ahLst/>
              <a:cxnLst/>
              <a:rect l="l" t="t" r="r" b="b"/>
              <a:pathLst>
                <a:path w="158" h="386" extrusionOk="0">
                  <a:moveTo>
                    <a:pt x="110" y="1"/>
                  </a:moveTo>
                  <a:cubicBezTo>
                    <a:pt x="77" y="1"/>
                    <a:pt x="38" y="81"/>
                    <a:pt x="19" y="184"/>
                  </a:cubicBezTo>
                  <a:cubicBezTo>
                    <a:pt x="1" y="292"/>
                    <a:pt x="12" y="382"/>
                    <a:pt x="45" y="385"/>
                  </a:cubicBezTo>
                  <a:cubicBezTo>
                    <a:pt x="47" y="386"/>
                    <a:pt x="48" y="386"/>
                    <a:pt x="50" y="386"/>
                  </a:cubicBezTo>
                  <a:cubicBezTo>
                    <a:pt x="83" y="386"/>
                    <a:pt x="122" y="306"/>
                    <a:pt x="140" y="206"/>
                  </a:cubicBezTo>
                  <a:cubicBezTo>
                    <a:pt x="158" y="97"/>
                    <a:pt x="143" y="8"/>
                    <a:pt x="113" y="1"/>
                  </a:cubicBezTo>
                  <a:cubicBezTo>
                    <a:pt x="112" y="1"/>
                    <a:pt x="111" y="1"/>
                    <a:pt x="1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7959027" y="2681890"/>
              <a:ext cx="12173" cy="5123"/>
            </a:xfrm>
            <a:custGeom>
              <a:avLst/>
              <a:gdLst/>
              <a:ahLst/>
              <a:cxnLst/>
              <a:rect l="l" t="t" r="r" b="b"/>
              <a:pathLst>
                <a:path w="297" h="125" extrusionOk="0">
                  <a:moveTo>
                    <a:pt x="183" y="0"/>
                  </a:moveTo>
                  <a:cubicBezTo>
                    <a:pt x="170" y="0"/>
                    <a:pt x="157" y="1"/>
                    <a:pt x="143" y="3"/>
                  </a:cubicBezTo>
                  <a:cubicBezTo>
                    <a:pt x="61" y="11"/>
                    <a:pt x="1" y="44"/>
                    <a:pt x="5" y="78"/>
                  </a:cubicBezTo>
                  <a:cubicBezTo>
                    <a:pt x="8" y="107"/>
                    <a:pt x="58" y="125"/>
                    <a:pt x="122" y="125"/>
                  </a:cubicBezTo>
                  <a:cubicBezTo>
                    <a:pt x="132" y="125"/>
                    <a:pt x="143" y="124"/>
                    <a:pt x="154" y="123"/>
                  </a:cubicBezTo>
                  <a:cubicBezTo>
                    <a:pt x="237" y="112"/>
                    <a:pt x="297" y="78"/>
                    <a:pt x="292" y="44"/>
                  </a:cubicBezTo>
                  <a:cubicBezTo>
                    <a:pt x="289" y="20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7972840" y="2689924"/>
              <a:ext cx="15493" cy="14837"/>
            </a:xfrm>
            <a:custGeom>
              <a:avLst/>
              <a:gdLst/>
              <a:ahLst/>
              <a:cxnLst/>
              <a:rect l="l" t="t" r="r" b="b"/>
              <a:pathLst>
                <a:path w="378" h="362" extrusionOk="0">
                  <a:moveTo>
                    <a:pt x="176" y="1"/>
                  </a:moveTo>
                  <a:cubicBezTo>
                    <a:pt x="132" y="1"/>
                    <a:pt x="107" y="21"/>
                    <a:pt x="112" y="31"/>
                  </a:cubicBezTo>
                  <a:cubicBezTo>
                    <a:pt x="117" y="47"/>
                    <a:pt x="161" y="50"/>
                    <a:pt x="206" y="91"/>
                  </a:cubicBezTo>
                  <a:cubicBezTo>
                    <a:pt x="251" y="133"/>
                    <a:pt x="274" y="200"/>
                    <a:pt x="206" y="233"/>
                  </a:cubicBezTo>
                  <a:cubicBezTo>
                    <a:pt x="191" y="239"/>
                    <a:pt x="178" y="242"/>
                    <a:pt x="167" y="242"/>
                  </a:cubicBezTo>
                  <a:cubicBezTo>
                    <a:pt x="130" y="242"/>
                    <a:pt x="119" y="210"/>
                    <a:pt x="143" y="170"/>
                  </a:cubicBezTo>
                  <a:cubicBezTo>
                    <a:pt x="165" y="121"/>
                    <a:pt x="202" y="129"/>
                    <a:pt x="213" y="114"/>
                  </a:cubicBezTo>
                  <a:cubicBezTo>
                    <a:pt x="217" y="110"/>
                    <a:pt x="213" y="91"/>
                    <a:pt x="187" y="81"/>
                  </a:cubicBezTo>
                  <a:cubicBezTo>
                    <a:pt x="181" y="78"/>
                    <a:pt x="173" y="76"/>
                    <a:pt x="164" y="76"/>
                  </a:cubicBezTo>
                  <a:cubicBezTo>
                    <a:pt x="137" y="76"/>
                    <a:pt x="103" y="89"/>
                    <a:pt x="75" y="114"/>
                  </a:cubicBezTo>
                  <a:cubicBezTo>
                    <a:pt x="45" y="143"/>
                    <a:pt x="0" y="211"/>
                    <a:pt x="45" y="293"/>
                  </a:cubicBezTo>
                  <a:cubicBezTo>
                    <a:pt x="73" y="339"/>
                    <a:pt x="124" y="361"/>
                    <a:pt x="175" y="361"/>
                  </a:cubicBezTo>
                  <a:cubicBezTo>
                    <a:pt x="206" y="361"/>
                    <a:pt x="237" y="353"/>
                    <a:pt x="262" y="338"/>
                  </a:cubicBezTo>
                  <a:cubicBezTo>
                    <a:pt x="333" y="308"/>
                    <a:pt x="377" y="215"/>
                    <a:pt x="355" y="143"/>
                  </a:cubicBezTo>
                  <a:cubicBezTo>
                    <a:pt x="341" y="73"/>
                    <a:pt x="288" y="36"/>
                    <a:pt x="247" y="17"/>
                  </a:cubicBezTo>
                  <a:cubicBezTo>
                    <a:pt x="220" y="5"/>
                    <a:pt x="196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7990915" y="2708654"/>
              <a:ext cx="4918" cy="15821"/>
            </a:xfrm>
            <a:custGeom>
              <a:avLst/>
              <a:gdLst/>
              <a:ahLst/>
              <a:cxnLst/>
              <a:rect l="l" t="t" r="r" b="b"/>
              <a:pathLst>
                <a:path w="120" h="386" extrusionOk="0">
                  <a:moveTo>
                    <a:pt x="60" y="0"/>
                  </a:moveTo>
                  <a:cubicBezTo>
                    <a:pt x="26" y="0"/>
                    <a:pt x="0" y="90"/>
                    <a:pt x="0" y="195"/>
                  </a:cubicBezTo>
                  <a:cubicBezTo>
                    <a:pt x="0" y="300"/>
                    <a:pt x="26" y="386"/>
                    <a:pt x="60" y="386"/>
                  </a:cubicBezTo>
                  <a:cubicBezTo>
                    <a:pt x="93" y="386"/>
                    <a:pt x="119" y="300"/>
                    <a:pt x="119" y="195"/>
                  </a:cubicBezTo>
                  <a:cubicBezTo>
                    <a:pt x="119" y="90"/>
                    <a:pt x="93" y="0"/>
                    <a:pt x="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7861521" y="2484337"/>
              <a:ext cx="109519" cy="126078"/>
            </a:xfrm>
            <a:custGeom>
              <a:avLst/>
              <a:gdLst/>
              <a:ahLst/>
              <a:cxnLst/>
              <a:rect l="l" t="t" r="r" b="b"/>
              <a:pathLst>
                <a:path w="2672" h="3076" extrusionOk="0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8066084" y="3046135"/>
              <a:ext cx="10903" cy="5451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8079774" y="3036421"/>
              <a:ext cx="12214" cy="9427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7206023" y="2581187"/>
              <a:ext cx="779418" cy="357001"/>
            </a:xfrm>
            <a:custGeom>
              <a:avLst/>
              <a:gdLst/>
              <a:ahLst/>
              <a:cxnLst/>
              <a:rect l="l" t="t" r="r" b="b"/>
              <a:pathLst>
                <a:path w="19016" h="8710" extrusionOk="0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2"/>
            <p:cNvSpPr/>
            <p:nvPr/>
          </p:nvSpPr>
          <p:spPr>
            <a:xfrm flipH="1">
              <a:off x="7744211" y="2144852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52"/>
          <p:cNvGrpSpPr/>
          <p:nvPr/>
        </p:nvGrpSpPr>
        <p:grpSpPr>
          <a:xfrm rot="756199">
            <a:off x="5892235" y="4165295"/>
            <a:ext cx="502396" cy="423275"/>
            <a:chOff x="2681574" y="1237063"/>
            <a:chExt cx="340338" cy="314998"/>
          </a:xfrm>
        </p:grpSpPr>
        <p:sp>
          <p:nvSpPr>
            <p:cNvPr id="1322" name="Google Shape;1322;p52"/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rgbClr val="A4D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rgbClr val="C1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2"/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53A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6"/>
          <p:cNvSpPr/>
          <p:nvPr/>
        </p:nvSpPr>
        <p:spPr>
          <a:xfrm>
            <a:off x="253025" y="1046225"/>
            <a:ext cx="4234500" cy="383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18" name="Google Shape;718;p26"/>
          <p:cNvSpPr txBox="1">
            <a:spLocks noGrp="1"/>
          </p:cNvSpPr>
          <p:nvPr>
            <p:ph type="ctrTitle" idx="0"/>
          </p:nvPr>
        </p:nvSpPr>
        <p:spPr>
          <a:xfrm>
            <a:off x="1410450" y="68127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1.1 분석 배경 </a:t>
            </a: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sp>
        <p:nvSpPr>
          <p:cNvPr id="719" name="Google Shape;719;p26"/>
          <p:cNvSpPr/>
          <p:nvPr/>
        </p:nvSpPr>
        <p:spPr>
          <a:xfrm>
            <a:off x="253025" y="633575"/>
            <a:ext cx="4234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인구의 고령화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sp>
        <p:nvSpPr>
          <p:cNvPr id="720" name="Google Shape;720;p26"/>
          <p:cNvSpPr/>
          <p:nvPr/>
        </p:nvSpPr>
        <p:spPr>
          <a:xfrm>
            <a:off x="4663650" y="1046325"/>
            <a:ext cx="4234500" cy="383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21" name="Google Shape;721;p2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833800" y="2886125"/>
            <a:ext cx="1788263" cy="186875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722" name="Google Shape;722;p26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859700" y="2886116"/>
            <a:ext cx="1871876" cy="1868747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723" name="Google Shape;723;p26"/>
          <p:cNvSpPr/>
          <p:nvPr/>
        </p:nvSpPr>
        <p:spPr>
          <a:xfrm>
            <a:off x="4663650" y="633575"/>
            <a:ext cx="4234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노년층 비대면 금융 서비스 이용현황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pic>
        <p:nvPicPr>
          <p:cNvPr id="724" name="Google Shape;724;p2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4833800" y="1089866"/>
            <a:ext cx="1788275" cy="1763609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725" name="Google Shape;725;p2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859700" y="1089875"/>
            <a:ext cx="1871875" cy="1763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726" name="Google Shape;726;p26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09600" y="1241350"/>
            <a:ext cx="3472224" cy="2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6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689318" y="1637375"/>
            <a:ext cx="3312775" cy="18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26"/>
          <p:cNvSpPr txBox="1"/>
          <p:nvPr/>
        </p:nvSpPr>
        <p:spPr>
          <a:xfrm>
            <a:off x="402725" y="3644100"/>
            <a:ext cx="3889200" cy="77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u="sng">
                <a:solidFill>
                  <a:schemeClr val="dk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급속한 고령화</a:t>
            </a:r>
            <a:r>
              <a:rPr lang="en">
                <a:latin typeface="나눔스퀘어_ac Bold"/>
                <a:ea typeface="나눔스퀘어_ac Bold"/>
                <a:cs typeface="Roboto Medium"/>
                <a:sym typeface="Roboto Medium"/>
              </a:rPr>
              <a:t>로 </a:t>
            </a:r>
            <a:endParaRPr lang="en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나눔스퀘어_ac Bold"/>
                <a:ea typeface="나눔스퀘어_ac Bold"/>
                <a:cs typeface="Roboto Medium"/>
                <a:sym typeface="Roboto Medium"/>
              </a:rPr>
              <a:t>한국의 65세 이상 고령인구비중은 </a:t>
            </a:r>
            <a:endParaRPr lang="en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나눔스퀘어_ac Bold"/>
                <a:ea typeface="나눔스퀘어_ac Bold"/>
                <a:cs typeface="Roboto Medium"/>
                <a:sym typeface="Roboto Medium"/>
              </a:rPr>
              <a:t>2045년에 37.0%로 일본(36.7%)을 넘어선다.</a:t>
            </a:r>
            <a:endParaRPr lang="en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700">
                <a:latin typeface="나눔스퀘어_ac Bold"/>
                <a:ea typeface="나눔스퀘어_ac Bold"/>
                <a:cs typeface="Roboto Medium"/>
                <a:sym typeface="Roboto Medium"/>
              </a:rPr>
              <a:t> 	  [출처 :통계청'세계와 한국의 인구 현황 및 전망']</a:t>
            </a:r>
            <a:endParaRPr sz="700">
              <a:latin typeface="나눔스퀘어_ac Bold"/>
              <a:ea typeface="나눔스퀘어_ac Bold"/>
              <a:cs typeface="Roboto Medium"/>
              <a:sym typeface="Roboto Medium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5100"/>
            <a:ext cx="9144000" cy="5133300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Google Shape;717;p26"/>
          <p:cNvSpPr/>
          <p:nvPr/>
        </p:nvSpPr>
        <p:spPr>
          <a:xfrm>
            <a:off x="250293" y="1051325"/>
            <a:ext cx="4234500" cy="383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" name="Google Shape;719;p26"/>
          <p:cNvSpPr/>
          <p:nvPr/>
        </p:nvSpPr>
        <p:spPr>
          <a:xfrm>
            <a:off x="250293" y="638675"/>
            <a:ext cx="4234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인구의 고령화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pic>
        <p:nvPicPr>
          <p:cNvPr id="17" name="Google Shape;726;p26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606868" y="1246450"/>
            <a:ext cx="3472224" cy="2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27;p26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686586" y="1642475"/>
            <a:ext cx="3312775" cy="18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728;p26"/>
          <p:cNvSpPr txBox="1"/>
          <p:nvPr/>
        </p:nvSpPr>
        <p:spPr>
          <a:xfrm>
            <a:off x="399993" y="3649200"/>
            <a:ext cx="3889200" cy="77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u="sng">
                <a:solidFill>
                  <a:schemeClr val="dk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급속한 고령화</a:t>
            </a:r>
            <a:r>
              <a:rPr lang="en">
                <a:latin typeface="나눔스퀘어_ac Bold"/>
                <a:ea typeface="나눔스퀘어_ac Bold"/>
                <a:cs typeface="Roboto Medium"/>
                <a:sym typeface="Roboto Medium"/>
              </a:rPr>
              <a:t>로 </a:t>
            </a:r>
            <a:endParaRPr lang="en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나눔스퀘어_ac Bold"/>
                <a:ea typeface="나눔스퀘어_ac Bold"/>
                <a:cs typeface="Roboto Medium"/>
                <a:sym typeface="Roboto Medium"/>
              </a:rPr>
              <a:t>한국의 65세 이상 고령인구비중은 </a:t>
            </a:r>
            <a:endParaRPr lang="en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나눔스퀘어_ac Bold"/>
                <a:ea typeface="나눔스퀘어_ac Bold"/>
                <a:cs typeface="Roboto Medium"/>
                <a:sym typeface="Roboto Medium"/>
              </a:rPr>
              <a:t>2045년에 37.0%로 일본(36.7%)을 넘어선다.</a:t>
            </a:r>
            <a:endParaRPr lang="en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>
              <a:latin typeface="나눔스퀘어_ac Bold"/>
              <a:ea typeface="나눔스퀘어_ac Bold"/>
              <a:cs typeface="Roboto Medium"/>
              <a:sym typeface="Roboto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700">
                <a:latin typeface="나눔스퀘어_ac Bold"/>
                <a:ea typeface="나눔스퀘어_ac Bold"/>
                <a:cs typeface="Roboto Medium"/>
                <a:sym typeface="Roboto Medium"/>
              </a:rPr>
              <a:t> 	  [출처 :통계청'세계와 한국의 인구 현황 및 전망']</a:t>
            </a:r>
            <a:endParaRPr sz="700">
              <a:latin typeface="나눔스퀘어_ac Bold"/>
              <a:ea typeface="나눔스퀘어_ac Bold"/>
              <a:cs typeface="Roboto Medium"/>
              <a:sym typeface="Roboto Medium"/>
            </a:endParaRPr>
          </a:p>
        </p:txBody>
      </p:sp>
      <p:sp>
        <p:nvSpPr>
          <p:cNvPr id="26" name="Google Shape;720;p26"/>
          <p:cNvSpPr/>
          <p:nvPr/>
        </p:nvSpPr>
        <p:spPr>
          <a:xfrm>
            <a:off x="4660918" y="1046325"/>
            <a:ext cx="4234500" cy="383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7" name="Google Shape;721;p26"/>
          <p:cNvPicPr/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4831068" y="2886125"/>
            <a:ext cx="1788263" cy="186875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28" name="Google Shape;722;p26"/>
          <p:cNvPicPr/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6856968" y="2886116"/>
            <a:ext cx="1871876" cy="1868747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29" name="Google Shape;723;p26"/>
          <p:cNvSpPr/>
          <p:nvPr/>
        </p:nvSpPr>
        <p:spPr>
          <a:xfrm>
            <a:off x="4660918" y="633575"/>
            <a:ext cx="42345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연령별</a:t>
            </a:r>
            <a:r>
              <a:rPr lang="en" b="1">
                <a:solidFill>
                  <a:schemeClr val="accent2"/>
                </a:solidFill>
                <a:latin typeface="나눔스퀘어_ac Bold"/>
                <a:ea typeface="나눔스퀘어_ac Bold"/>
                <a:cs typeface="Roboto Black"/>
                <a:sym typeface="Roboto Black"/>
              </a:rPr>
              <a:t> 비대면 금융 서비스 이용현황</a:t>
            </a:r>
            <a:endParaRPr b="1">
              <a:solidFill>
                <a:schemeClr val="accent2"/>
              </a:solidFill>
              <a:latin typeface="나눔스퀘어_ac Bold"/>
              <a:ea typeface="나눔스퀘어_ac Bold"/>
              <a:cs typeface="Roboto Black"/>
              <a:sym typeface="Roboto Black"/>
            </a:endParaRPr>
          </a:p>
        </p:txBody>
      </p:sp>
      <p:pic>
        <p:nvPicPr>
          <p:cNvPr id="30" name="Google Shape;724;p26"/>
          <p:cNvPicPr/>
          <p:nvPr/>
        </p:nvPicPr>
        <p:blipFill rotWithShape="1">
          <a:blip r:embed="rId13">
            <a:alphaModFix/>
          </a:blip>
          <a:stretch>
            <a:fillRect/>
          </a:stretch>
        </p:blipFill>
        <p:spPr>
          <a:xfrm>
            <a:off x="4831068" y="1089866"/>
            <a:ext cx="1788275" cy="1763609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31" name="Google Shape;725;p26"/>
          <p:cNvPicPr/>
          <p:nvPr/>
        </p:nvPicPr>
        <p:blipFill rotWithShape="1">
          <a:blip r:embed="rId14">
            <a:alphaModFix/>
          </a:blip>
          <a:stretch>
            <a:fillRect/>
          </a:stretch>
        </p:blipFill>
        <p:spPr>
          <a:xfrm>
            <a:off x="6856968" y="1089875"/>
            <a:ext cx="1871875" cy="1763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2" name="직사각형 1"/>
          <p:cNvSpPr/>
          <p:nvPr/>
        </p:nvSpPr>
        <p:spPr>
          <a:xfrm>
            <a:off x="4831068" y="2147494"/>
            <a:ext cx="1788263" cy="508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125392" y="2642918"/>
            <a:ext cx="373443" cy="2341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509052" y="1791453"/>
            <a:ext cx="373443" cy="2341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032531" y="3949262"/>
            <a:ext cx="536027" cy="744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0"/>
      <p:bldP spid="719" grpId="1" animBg="1"/>
      <p:bldP spid="723" grpId="2" animBg="1"/>
      <p:bldP spid="728" grpId="3"/>
      <p:bldP spid="717" grpId="4" animBg="1"/>
      <p:bldP spid="720" grpId="5" animBg="1"/>
      <p:bldP spid="14" grpId="6" animBg="1"/>
      <p:bldP spid="32" grpId="7" animBg="1"/>
      <p:bldP spid="3" grpId="8" animBg="1"/>
      <p:bldP spid="16" grpId="9" animBg="1"/>
      <p:bldP spid="15" grpId="10" animBg="1"/>
      <p:bldP spid="19" grpId="11"/>
      <p:bldP spid="16" grpId="12" animBg="1"/>
      <p:bldP spid="15" grpId="13" animBg="1"/>
      <p:bldP spid="32" grpId="14" animBg="1"/>
      <p:bldP spid="3" grpId="15" animBg="1"/>
      <p:bldP spid="19" grpId="16"/>
      <p:bldP spid="29" grpId="17" animBg="1"/>
      <p:bldP spid="26" grpId="18" animBg="1"/>
      <p:bldP spid="2" grpId="19" animBg="1"/>
      <p:bldP spid="35" grpId="2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7"/>
          <p:cNvSpPr txBox="1">
            <a:spLocks noGrp="1"/>
          </p:cNvSpPr>
          <p:nvPr>
            <p:ph type="ctrTitle" idx="6"/>
          </p:nvPr>
        </p:nvSpPr>
        <p:spPr>
          <a:xfrm>
            <a:off x="1370112" y="116388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1.2 분석 목적</a:t>
            </a:r>
            <a:endParaRPr dirty="0">
              <a:solidFill>
                <a:schemeClr val="dk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34" name="Google Shape;734;p27"/>
          <p:cNvSpPr/>
          <p:nvPr/>
        </p:nvSpPr>
        <p:spPr>
          <a:xfrm>
            <a:off x="1488050" y="80717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7"/>
          <p:cNvSpPr/>
          <p:nvPr/>
        </p:nvSpPr>
        <p:spPr>
          <a:xfrm>
            <a:off x="4262963" y="807175"/>
            <a:ext cx="618000" cy="6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7"/>
          <p:cNvSpPr/>
          <p:nvPr/>
        </p:nvSpPr>
        <p:spPr>
          <a:xfrm>
            <a:off x="7037906" y="807175"/>
            <a:ext cx="618000" cy="61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7"/>
          <p:cNvSpPr txBox="1">
            <a:spLocks noGrp="1"/>
          </p:cNvSpPr>
          <p:nvPr>
            <p:ph type="ctrTitle"/>
          </p:nvPr>
        </p:nvSpPr>
        <p:spPr>
          <a:xfrm>
            <a:off x="978500" y="18179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Black"/>
                <a:ea typeface="Roboto Black"/>
                <a:cs typeface="Roboto Black"/>
                <a:sym typeface="Roboto Black"/>
              </a:rPr>
              <a:t>Group A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38" name="Google Shape;738;p27"/>
          <p:cNvSpPr txBox="1">
            <a:spLocks noGrp="1"/>
          </p:cNvSpPr>
          <p:nvPr>
            <p:ph type="subTitle" idx="1"/>
          </p:nvPr>
        </p:nvSpPr>
        <p:spPr>
          <a:xfrm>
            <a:off x="744166" y="2014650"/>
            <a:ext cx="22143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노인 사회취약계층</a:t>
            </a: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 </a:t>
            </a:r>
            <a:b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</a:b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  <a:sym typeface="Arial"/>
              </a:rPr>
              <a:t>밀집지역 파악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739" name="Google Shape;739;p27"/>
          <p:cNvSpPr txBox="1">
            <a:spLocks noGrp="1"/>
          </p:cNvSpPr>
          <p:nvPr>
            <p:ph type="ctrTitle" idx="2"/>
          </p:nvPr>
        </p:nvSpPr>
        <p:spPr>
          <a:xfrm>
            <a:off x="3753410" y="18179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은행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740" name="Google Shape;740;p27"/>
          <p:cNvSpPr txBox="1">
            <a:spLocks noGrp="1"/>
          </p:cNvSpPr>
          <p:nvPr>
            <p:ph type="subTitle" idx="3"/>
          </p:nvPr>
        </p:nvSpPr>
        <p:spPr>
          <a:xfrm>
            <a:off x="3541108" y="2120476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Medium"/>
                <a:sym typeface="Roboto Medium"/>
              </a:rPr>
              <a:t>은행분포 파악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Medium"/>
              <a:sym typeface="Roboto Medium"/>
            </a:endParaRPr>
          </a:p>
        </p:txBody>
      </p:sp>
      <p:sp>
        <p:nvSpPr>
          <p:cNvPr id="741" name="Google Shape;741;p27"/>
          <p:cNvSpPr txBox="1">
            <a:spLocks noGrp="1"/>
          </p:cNvSpPr>
          <p:nvPr>
            <p:ph type="ctrTitle" idx="4"/>
          </p:nvPr>
        </p:nvSpPr>
        <p:spPr>
          <a:xfrm>
            <a:off x="6528350" y="18179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Black"/>
                <a:ea typeface="Roboto Black"/>
                <a:cs typeface="Roboto Black"/>
                <a:sym typeface="Roboto Black"/>
              </a:rPr>
              <a:t>Group B</a:t>
            </a:r>
            <a:endParaRPr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42" name="Google Shape;742;p27"/>
          <p:cNvSpPr txBox="1">
            <a:spLocks noGrp="1"/>
          </p:cNvSpPr>
          <p:nvPr>
            <p:ph type="subTitle" idx="5"/>
          </p:nvPr>
        </p:nvSpPr>
        <p:spPr>
          <a:xfrm>
            <a:off x="6213916" y="2014650"/>
            <a:ext cx="23745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Medium"/>
              <a:sym typeface="Roboto Medium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Medium"/>
                <a:sym typeface="Roboto Medium"/>
              </a:rPr>
              <a:t>잠재고객 </a:t>
            </a: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Medium"/>
                <a:sym typeface="Roboto Medium"/>
              </a:rPr>
              <a:t>노년층</a:t>
            </a:r>
            <a:b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Medium"/>
                <a:sym typeface="Roboto Medium"/>
              </a:rPr>
            </a:br>
            <a:r>
              <a:rPr lang="en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Medium"/>
                <a:sym typeface="Roboto Medium"/>
              </a:rPr>
              <a:t>  밀집지역 파악</a:t>
            </a:r>
            <a:endParaRPr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Medium"/>
              <a:sym typeface="Roboto Medium"/>
            </a:endParaRPr>
          </a:p>
        </p:txBody>
      </p:sp>
      <p:cxnSp>
        <p:nvCxnSpPr>
          <p:cNvPr id="743" name="Google Shape;743;p27"/>
          <p:cNvCxnSpPr>
            <a:stCxn id="734" idx="2"/>
            <a:endCxn id="737" idx="0"/>
          </p:cNvCxnSpPr>
          <p:nvPr/>
        </p:nvCxnSpPr>
        <p:spPr>
          <a:xfrm>
            <a:off x="1797050" y="1425175"/>
            <a:ext cx="0" cy="392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744" name="Google Shape;744;p27"/>
          <p:cNvCxnSpPr>
            <a:stCxn id="735" idx="2"/>
            <a:endCxn id="739" idx="0"/>
          </p:cNvCxnSpPr>
          <p:nvPr/>
        </p:nvCxnSpPr>
        <p:spPr>
          <a:xfrm>
            <a:off x="4571963" y="1425175"/>
            <a:ext cx="0" cy="39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745" name="Google Shape;745;p27"/>
          <p:cNvCxnSpPr>
            <a:stCxn id="736" idx="2"/>
            <a:endCxn id="741" idx="0"/>
          </p:cNvCxnSpPr>
          <p:nvPr/>
        </p:nvCxnSpPr>
        <p:spPr>
          <a:xfrm>
            <a:off x="7346906" y="1425175"/>
            <a:ext cx="0" cy="392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746" name="Google Shape;746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57063" y="5271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182238" y="130937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931988" y="5271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957163" y="130937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706913" y="5271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732088" y="1309374"/>
            <a:ext cx="254775" cy="39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2" name="Google Shape;752;p27"/>
          <p:cNvGrpSpPr/>
          <p:nvPr/>
        </p:nvGrpSpPr>
        <p:grpSpPr>
          <a:xfrm>
            <a:off x="4385947" y="938556"/>
            <a:ext cx="372073" cy="355243"/>
            <a:chOff x="7390435" y="3680868"/>
            <a:chExt cx="372073" cy="355243"/>
          </a:xfrm>
        </p:grpSpPr>
        <p:sp>
          <p:nvSpPr>
            <p:cNvPr id="753" name="Google Shape;753;p27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27"/>
          <p:cNvGrpSpPr/>
          <p:nvPr/>
        </p:nvGrpSpPr>
        <p:grpSpPr>
          <a:xfrm>
            <a:off x="1629729" y="949233"/>
            <a:ext cx="334634" cy="333904"/>
            <a:chOff x="7429366" y="3223183"/>
            <a:chExt cx="334634" cy="333904"/>
          </a:xfrm>
        </p:grpSpPr>
        <p:sp>
          <p:nvSpPr>
            <p:cNvPr id="760" name="Google Shape;760;p27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7"/>
          <p:cNvGrpSpPr/>
          <p:nvPr/>
        </p:nvGrpSpPr>
        <p:grpSpPr>
          <a:xfrm>
            <a:off x="7179579" y="949233"/>
            <a:ext cx="334634" cy="333904"/>
            <a:chOff x="7429366" y="3223183"/>
            <a:chExt cx="334634" cy="333904"/>
          </a:xfrm>
        </p:grpSpPr>
        <p:sp>
          <p:nvSpPr>
            <p:cNvPr id="763" name="Google Shape;763;p27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27"/>
          <p:cNvSpPr/>
          <p:nvPr/>
        </p:nvSpPr>
        <p:spPr>
          <a:xfrm>
            <a:off x="1157075" y="3177525"/>
            <a:ext cx="6829800" cy="16713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" sz="1500" b="1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사회공헌적 목적 (Group A + 은행)</a:t>
            </a:r>
            <a:endParaRPr sz="1500" b="1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" sz="1500" b="1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잠재 고객 유치 (Group B + 은행)</a:t>
            </a:r>
            <a:endParaRPr sz="1200" b="1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</a:pPr>
            <a:r>
              <a:rPr lang="en" sz="1500" b="1" dirty="0">
                <a:solidFill>
                  <a:schemeClr val="accent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대면 서비스의 비용절감</a:t>
            </a:r>
            <a:endParaRPr sz="1500" b="1" dirty="0">
              <a:solidFill>
                <a:schemeClr val="accent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6" name="Google Shape;766;p27"/>
          <p:cNvSpPr/>
          <p:nvPr/>
        </p:nvSpPr>
        <p:spPr>
          <a:xfrm>
            <a:off x="894470" y="3016425"/>
            <a:ext cx="16371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목적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8"/>
          <p:cNvSpPr txBox="1">
            <a:spLocks noGrp="1"/>
          </p:cNvSpPr>
          <p:nvPr>
            <p:ph type="ctrTitle" idx="0"/>
          </p:nvPr>
        </p:nvSpPr>
        <p:spPr>
          <a:xfrm>
            <a:off x="1374150" y="175907"/>
            <a:ext cx="63228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latin typeface="나눔스퀘어_ac Bold"/>
                <a:ea typeface="나눔스퀘어_ac Bold"/>
                <a:cs typeface="Roboto"/>
                <a:sym typeface="Roboto"/>
              </a:rPr>
              <a:t>2.1 활용 데이터 정의</a:t>
            </a:r>
            <a:endParaRPr b="1">
              <a:latin typeface="나눔스퀘어_ac Bold"/>
              <a:ea typeface="나눔스퀘어_ac Bold"/>
              <a:cs typeface="Roboto"/>
              <a:sym typeface="Roboto"/>
            </a:endParaRPr>
          </a:p>
        </p:txBody>
      </p:sp>
      <p:graphicFrame>
        <p:nvGraphicFramePr>
          <p:cNvPr id="772" name="Google Shape;772;p28"/>
          <p:cNvGraphicFramePr/>
          <p:nvPr/>
        </p:nvGraphicFramePr>
        <p:xfrm>
          <a:off x="720150" y="749549"/>
          <a:ext cx="7799010" cy="3376536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3899505"/>
                <a:gridCol w="3899505"/>
              </a:tblGrid>
              <a:tr h="484836"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accent2"/>
                          </a:solidFill>
                          <a:latin typeface="나눔스퀘어_ac Bold"/>
                          <a:ea typeface="나눔스퀘어_ac Bold"/>
                          <a:cs typeface="Roboto Black"/>
                          <a:sym typeface="Roboto Black"/>
                        </a:rPr>
                        <a:t>Group A</a:t>
                      </a:r>
                      <a:r>
                        <a:rPr lang="ko-KR" altLang="en-US" sz="1500">
                          <a:solidFill>
                            <a:schemeClr val="accent2"/>
                          </a:solidFill>
                          <a:latin typeface="나눔스퀘어_ac Bold"/>
                          <a:ea typeface="나눔스퀘어_ac Bold"/>
                          <a:cs typeface="Roboto Black"/>
                          <a:sym typeface="Roboto Black"/>
                        </a:rPr>
                        <a:t> 노인 사회취약계층</a:t>
                      </a:r>
                      <a:endParaRPr sz="1500">
                        <a:solidFill>
                          <a:schemeClr val="accent2"/>
                        </a:solidFill>
                        <a:latin typeface="나눔스퀘어_ac Bold"/>
                        <a:ea typeface="나눔스퀘어_ac Bold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500">
                          <a:solidFill>
                            <a:schemeClr val="accent2"/>
                          </a:solidFill>
                          <a:latin typeface="나눔스퀘어_ac Bold"/>
                          <a:ea typeface="나눔스퀘어_ac Bold"/>
                          <a:cs typeface="Roboto Black"/>
                          <a:sym typeface="Roboto Black"/>
                        </a:rPr>
                        <a:t>Gr</a:t>
                      </a:r>
                      <a:r>
                        <a:rPr lang="en-US" sz="1500">
                          <a:solidFill>
                            <a:schemeClr val="accent2"/>
                          </a:solidFill>
                          <a:latin typeface="나눔스퀘어_ac Bold"/>
                          <a:ea typeface="나눔스퀘어_ac Bold"/>
                          <a:cs typeface="Roboto Black"/>
                          <a:sym typeface="Roboto Black"/>
                        </a:rPr>
                        <a:t>ou</a:t>
                      </a:r>
                      <a:r>
                        <a:rPr lang="en" sz="1500">
                          <a:solidFill>
                            <a:schemeClr val="accent2"/>
                          </a:solidFill>
                          <a:latin typeface="나눔스퀘어_ac Bold"/>
                          <a:ea typeface="나눔스퀘어_ac Bold"/>
                          <a:cs typeface="Roboto Black"/>
                          <a:sym typeface="Roboto Black"/>
                        </a:rPr>
                        <a:t>p B 노인 잠재고객층</a:t>
                      </a:r>
                      <a:endParaRPr sz="1500">
                        <a:solidFill>
                          <a:schemeClr val="accent2"/>
                        </a:solidFill>
                        <a:latin typeface="나눔스퀘어_ac Bold"/>
                        <a:ea typeface="나눔스퀘어_ac Bold"/>
                        <a:cs typeface="Roboto Black"/>
                        <a:sym typeface="Roboto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chemeClr val="dk2"/>
                    </a:solidFill>
                  </a:tcPr>
                </a:tc>
              </a:tr>
              <a:tr h="906034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  <a:cs typeface="Roboto"/>
                          <a:sym typeface="Roboto"/>
                        </a:rPr>
                        <a:t>서울시 기초생활수급자 데이터</a:t>
                      </a:r>
                      <a:endParaRPr lang="en" sz="1200" b="1">
                        <a:solidFill>
                          <a:schemeClr val="lt1"/>
                        </a:solidFill>
                        <a:latin typeface="나눔스퀘어_ac ExtraBold"/>
                        <a:ea typeface="나눔스퀘어_ac ExtraBold"/>
                        <a:cs typeface="Roboto"/>
                        <a:sym typeface="Roboto"/>
                      </a:endParaRPr>
                    </a:p>
                    <a:p>
                      <a:pPr marL="457200" lvl="0" indent="-298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Roboto"/>
                        <a:buChar char="-"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생활유지능력이 부족한 60세 이상 인구</a:t>
                      </a:r>
                      <a:endParaRPr lang="en"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  <a:p>
                      <a:pPr marL="457200" lvl="0" indent="-298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Roboto"/>
                        <a:buChar char="-"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‘국민기초생활보장법’에 의해 급여를 받는 인구</a:t>
                      </a:r>
                      <a:endParaRPr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" sz="1200" b="1" i="0" u="none" strike="noStrike" cap="none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  <a:cs typeface="Roboto"/>
                          <a:sym typeface="Roboto"/>
                        </a:rPr>
                        <a:t>서울시 생활 금융 데이터</a:t>
                      </a:r>
                      <a:endParaRPr lang="en" sz="1200" b="1" i="0" u="none" strike="noStrike" cap="none">
                        <a:solidFill>
                          <a:schemeClr val="lt1"/>
                        </a:solidFill>
                        <a:latin typeface="나눔스퀘어_ac ExtraBold"/>
                        <a:ea typeface="나눔스퀘어_ac ExtraBold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300" b="1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  <a:p>
                      <a:pPr marL="457200" lvl="0" indent="-298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Roboto"/>
                        <a:buChar char="-"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60대이상 인구 </a:t>
                      </a:r>
                      <a:r>
                        <a:rPr lang="ko-KR" altLang="en-US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평균 소득</a:t>
                      </a:r>
                      <a:endParaRPr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718168">
                <a:tc>
                  <a:txBody>
                    <a:bodyPr vert="horz" lIns="91424" tIns="91424" rIns="91424" bIns="91424" anchor="t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" sz="1200" b="1" i="0" u="none" strike="noStrike" cap="none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  <a:cs typeface="Roboto"/>
                          <a:sym typeface="Roboto"/>
                        </a:rPr>
                        <a:t>서울시 독거노인 데이터</a:t>
                      </a:r>
                      <a:endParaRPr lang="en" sz="1200" b="1" i="0" u="none" strike="noStrike" cap="none">
                        <a:solidFill>
                          <a:schemeClr val="lt1"/>
                        </a:solidFill>
                        <a:latin typeface="나눔스퀘어_ac ExtraBold"/>
                        <a:ea typeface="나눔스퀘어_ac ExtraBold"/>
                        <a:cs typeface="Roboto"/>
                        <a:sym typeface="Roboto"/>
                      </a:endParaRPr>
                    </a:p>
                    <a:p>
                      <a:pPr marL="457200" lvl="0" indent="-298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Roboto"/>
                        <a:buChar char="-"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만 65세 이상 홀로사는 노인</a:t>
                      </a:r>
                      <a:endParaRPr sz="1100" b="1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" sz="1200" b="1" i="0" u="none" strike="noStrike" cap="none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  <a:cs typeface="Roboto"/>
                          <a:sym typeface="Roboto"/>
                        </a:rPr>
                        <a:t>서울시 국민 연금 데이터</a:t>
                      </a:r>
                      <a:endParaRPr lang="en" sz="1200" b="1" i="0" u="none" strike="noStrike" cap="none">
                        <a:solidFill>
                          <a:schemeClr val="lt1"/>
                        </a:solidFill>
                        <a:latin typeface="나눔스퀘어_ac ExtraBold"/>
                        <a:ea typeface="나눔스퀘어_ac ExtraBold"/>
                        <a:cs typeface="Roboto"/>
                        <a:sym typeface="Roboto"/>
                      </a:endParaRPr>
                    </a:p>
                    <a:p>
                      <a:pPr marL="457200" lvl="0" indent="-298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Roboto"/>
                        <a:buChar char="-"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노령연금, 특례노령연금, 조기 노령연금, 분할 노령연금</a:t>
                      </a:r>
                      <a:endParaRPr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881742">
                <a:tc>
                  <a:txBody>
                    <a:bodyPr vert="horz" lIns="91424" tIns="91424" rIns="91424" bIns="91424" anchor="t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" sz="1200" b="1" i="0" u="none" strike="noStrike" cap="none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  <a:cs typeface="Roboto"/>
                          <a:sym typeface="Roboto"/>
                        </a:rPr>
                        <a:t>서울시 요양기관 데이터</a:t>
                      </a:r>
                      <a:endParaRPr lang="en" sz="1200" b="1" i="0" u="none" strike="noStrike" cap="none">
                        <a:solidFill>
                          <a:schemeClr val="lt1"/>
                        </a:solidFill>
                        <a:latin typeface="나눔스퀘어_ac ExtraBold"/>
                        <a:ea typeface="나눔스퀘어_ac ExtraBold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sz="3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  <a:p>
                      <a:pPr marL="457200" lvl="0" indent="-298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Roboto"/>
                        <a:buChar char="-"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요양기관 정원 수 기준</a:t>
                      </a:r>
                      <a:endParaRPr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" sz="1200" b="1" i="0" u="none" strike="noStrike" cap="none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  <a:cs typeface="Roboto"/>
                          <a:sym typeface="Roboto"/>
                        </a:rPr>
                        <a:t>서울시 생활인구 내국인 데이터</a:t>
                      </a:r>
                      <a:endParaRPr lang="en" sz="1200" b="1" i="0" u="none" strike="noStrike" cap="none">
                        <a:solidFill>
                          <a:schemeClr val="lt1"/>
                        </a:solidFill>
                        <a:latin typeface="나눔스퀘어_ac ExtraBold"/>
                        <a:ea typeface="나눔스퀘어_ac ExtraBold"/>
                        <a:cs typeface="Roboto"/>
                        <a:sym typeface="Roboto"/>
                      </a:endParaRPr>
                    </a:p>
                    <a:p>
                      <a:pPr marL="457200" lvl="0" indent="-298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Roboto"/>
                        <a:buChar char="-"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특정 지역, 시점에 존재하는 모든 인구</a:t>
                      </a:r>
                      <a:endParaRPr lang="en"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  <a:p>
                      <a:pPr marL="457200" lvl="0" indent="-2984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Roboto"/>
                        <a:buChar char="-"/>
                        <a:defRPr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서울시, 60대 이상</a:t>
                      </a:r>
                      <a:endParaRPr sz="1100">
                        <a:solidFill>
                          <a:schemeClr val="lt1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20531" y="4146496"/>
          <a:ext cx="7799010" cy="96390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1307532"/>
                <a:gridCol w="6491478"/>
              </a:tblGrid>
              <a:tr h="807324">
                <a:tc>
                  <a:txBody>
                    <a:bodyPr vert="horz" lIns="91424" tIns="91424" rIns="91424" bIns="91424" anchor="t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700" b="0" i="0" u="none" strike="noStrike" cap="none">
                        <a:solidFill>
                          <a:srgbClr val="f3f3f3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600" b="0" i="0" u="none" strike="noStrike" cap="none">
                          <a:solidFill>
                            <a:srgbClr val="f3f3f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은행</a:t>
                      </a:r>
                      <a:endParaRPr sz="1600" b="0" i="0" u="none" strike="noStrike" cap="none">
                        <a:solidFill>
                          <a:srgbClr val="f3f3f3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0f4c81"/>
                    </a:solidFill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ko-KR" altLang="en-US" sz="1200" b="1" i="0" u="none" strike="noStrike" cap="none">
                          <a:solidFill>
                            <a:schemeClr val="lt1"/>
                          </a:solidFill>
                          <a:latin typeface="나눔스퀘어_ac ExtraBold"/>
                          <a:ea typeface="나눔스퀘어_ac ExtraBold"/>
                          <a:cs typeface="Roboto"/>
                          <a:sym typeface="Roboto"/>
                        </a:rPr>
                        <a:t>서울시 금융기관 데이터</a:t>
                      </a:r>
                      <a:endParaRPr lang="ko-KR" altLang="en-US" sz="1200" b="1" i="0" u="none" strike="noStrike" cap="none">
                        <a:solidFill>
                          <a:schemeClr val="lt1"/>
                        </a:solidFill>
                        <a:latin typeface="나눔스퀘어_ac ExtraBold"/>
                        <a:ea typeface="나눔스퀘어_ac ExtraBold"/>
                        <a:cs typeface="Roboto"/>
                        <a:sym typeface="Roboto"/>
                      </a:endParaRPr>
                    </a:p>
                    <a:p>
                      <a:pPr marL="457200" lvl="0" indent="-29845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ct val="25000"/>
                        <a:buFont typeface="Roboto"/>
                        <a:buChar char="-"/>
                        <a:defRPr/>
                      </a:pPr>
                      <a:r>
                        <a:rPr lang="ko-KR" altLang="en-US" sz="1100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서울시 </a:t>
                      </a:r>
                      <a:r>
                        <a:rPr lang="en-US" altLang="ko-KR" sz="1100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100</a:t>
                      </a:r>
                      <a:r>
                        <a:rPr lang="ko-KR" altLang="en-US" sz="1100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개이상 지점을 가지고 있는 시중은행</a:t>
                      </a:r>
                      <a:endParaRPr lang="ko-KR" altLang="en-US" sz="1100">
                        <a:solidFill>
                          <a:schemeClr val="accent3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  <a:p>
                      <a:pPr marL="15875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ct val="25000"/>
                        <a:buFont typeface="Roboto"/>
                        <a:buNone/>
                        <a:defRPr/>
                      </a:pPr>
                      <a:r>
                        <a:rPr lang="ko-KR" altLang="en-US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              </a:t>
                      </a:r>
                      <a:r>
                        <a:rPr lang="en-US" altLang="ko-KR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-     </a:t>
                      </a:r>
                      <a:r>
                        <a:rPr lang="ko-KR" altLang="en-US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우리은행</a:t>
                      </a:r>
                      <a:r>
                        <a:rPr lang="en-US" altLang="ko-KR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, KB</a:t>
                      </a:r>
                      <a:r>
                        <a:rPr lang="ko-KR" altLang="en-US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국민은행</a:t>
                      </a:r>
                      <a:r>
                        <a:rPr lang="en-US" altLang="ko-KR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, </a:t>
                      </a:r>
                      <a:r>
                        <a:rPr lang="ko-KR" altLang="en-US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신한은행</a:t>
                      </a:r>
                      <a:r>
                        <a:rPr lang="en-US" altLang="ko-KR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,KEB</a:t>
                      </a:r>
                      <a:r>
                        <a:rPr lang="ko-KR" altLang="en-US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하나은행</a:t>
                      </a:r>
                      <a:r>
                        <a:rPr lang="en-US" altLang="ko-KR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, IBK</a:t>
                      </a:r>
                      <a:r>
                        <a:rPr lang="ko-KR" altLang="en-US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기업은행</a:t>
                      </a:r>
                      <a:r>
                        <a:rPr lang="en-US" altLang="ko-KR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, NH</a:t>
                      </a:r>
                      <a:r>
                        <a:rPr lang="ko-KR" altLang="en-US" sz="1100" b="0" i="0" u="none" strike="noStrike" cap="none">
                          <a:solidFill>
                            <a:schemeClr val="accent3"/>
                          </a:solidFill>
                          <a:latin typeface="나눔스퀘어_ac Bold"/>
                          <a:ea typeface="나눔스퀘어_ac Bold"/>
                          <a:cs typeface="Roboto"/>
                          <a:sym typeface="Roboto"/>
                        </a:rPr>
                        <a:t>농협은행	</a:t>
                      </a:r>
                      <a:endParaRPr lang="ko-KR" altLang="en-US" sz="1100" b="0" i="0" u="none" strike="noStrike" cap="none">
                        <a:solidFill>
                          <a:schemeClr val="accent3"/>
                        </a:solidFill>
                        <a:latin typeface="나눔스퀘어_ac Bold"/>
                        <a:ea typeface="나눔스퀘어_ac Bold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9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 txBox="1">
            <a:spLocks noGrp="1"/>
          </p:cNvSpPr>
          <p:nvPr>
            <p:ph type="ctrTitle"/>
          </p:nvPr>
        </p:nvSpPr>
        <p:spPr>
          <a:xfrm>
            <a:off x="1420700" y="261414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2.2 요인별 지도 시각화 :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노인 사회취약계층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786" name="Google Shape;786;p29"/>
          <p:cNvSpPr/>
          <p:nvPr/>
        </p:nvSpPr>
        <p:spPr>
          <a:xfrm>
            <a:off x="111800" y="950988"/>
            <a:ext cx="89204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Group A </a:t>
            </a: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지도화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787" name="Google Shape;787;p29"/>
          <p:cNvSpPr/>
          <p:nvPr/>
        </p:nvSpPr>
        <p:spPr>
          <a:xfrm>
            <a:off x="111800" y="1329363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기초생활수급</a:t>
            </a:r>
            <a:r>
              <a:rPr lang="ko-KR" altLang="en-US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자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788" name="Google Shape;788;p29"/>
          <p:cNvSpPr/>
          <p:nvPr/>
        </p:nvSpPr>
        <p:spPr>
          <a:xfrm>
            <a:off x="3092400" y="1329363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독거노인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789" name="Google Shape;789;p29"/>
          <p:cNvSpPr/>
          <p:nvPr/>
        </p:nvSpPr>
        <p:spPr>
          <a:xfrm>
            <a:off x="6073000" y="1329363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요양기관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CF4A1C3-BD66-483E-876F-2B0FC8D1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0" y="1789583"/>
            <a:ext cx="2763097" cy="3214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2C7CE80-62A0-4D2D-99F7-574BC0D88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36" y="1741598"/>
            <a:ext cx="2959200" cy="369472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6536758-31B5-4589-8FE5-747C78327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675" y="1720706"/>
            <a:ext cx="2809225" cy="411255"/>
          </a:xfrm>
          <a:prstGeom prst="rect">
            <a:avLst/>
          </a:prstGeom>
        </p:spPr>
      </p:pic>
      <p:pic>
        <p:nvPicPr>
          <p:cNvPr id="15" name="그림 14" descr="텍스트, 지도이(가) 표시된 사진&#10;&#10;자동 생성된 설명">
            <a:hlinkClick r:id="rId6" action="ppaction://hlinkfile"/>
            <a:extLst>
              <a:ext uri="{FF2B5EF4-FFF2-40B4-BE49-F238E27FC236}">
                <a16:creationId xmlns:a16="http://schemas.microsoft.com/office/drawing/2014/main" xmlns="" id="{1BC8E3AC-1B7B-46EE-A0DD-A22B8CE0F3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87" t="11305" r="14889"/>
          <a:stretch/>
        </p:blipFill>
        <p:spPr>
          <a:xfrm>
            <a:off x="132901" y="2249091"/>
            <a:ext cx="2763096" cy="2280995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hlinkClick r:id="rId8" action="ppaction://hlinkfile"/>
            <a:extLst>
              <a:ext uri="{FF2B5EF4-FFF2-40B4-BE49-F238E27FC236}">
                <a16:creationId xmlns:a16="http://schemas.microsoft.com/office/drawing/2014/main" xmlns="" id="{704C0AC0-D616-4316-8418-09B3F0F6C7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75" t="9195" r="13705"/>
          <a:stretch/>
        </p:blipFill>
        <p:spPr>
          <a:xfrm>
            <a:off x="3092400" y="2249091"/>
            <a:ext cx="2959200" cy="2280995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hlinkClick r:id="rId10" action="ppaction://hlinkfile"/>
            <a:extLst>
              <a:ext uri="{FF2B5EF4-FFF2-40B4-BE49-F238E27FC236}">
                <a16:creationId xmlns:a16="http://schemas.microsoft.com/office/drawing/2014/main" xmlns="" id="{9F394165-6819-4D94-8C16-7055EAA2B34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674" t="8164" r="13265"/>
          <a:stretch/>
        </p:blipFill>
        <p:spPr>
          <a:xfrm>
            <a:off x="6254304" y="2249091"/>
            <a:ext cx="2777596" cy="2280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0"/>
          <p:cNvSpPr txBox="1">
            <a:spLocks noGrp="1"/>
          </p:cNvSpPr>
          <p:nvPr>
            <p:ph type="ctrTitle"/>
          </p:nvPr>
        </p:nvSpPr>
        <p:spPr>
          <a:xfrm>
            <a:off x="1437381" y="143550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2.2 요인별 지도 시각화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796" name="Google Shape;796;p30"/>
          <p:cNvSpPr/>
          <p:nvPr/>
        </p:nvSpPr>
        <p:spPr>
          <a:xfrm>
            <a:off x="133200" y="678165"/>
            <a:ext cx="8931162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Group A 상위 10개지역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797" name="Google Shape;797;p30"/>
          <p:cNvSpPr/>
          <p:nvPr/>
        </p:nvSpPr>
        <p:spPr>
          <a:xfrm>
            <a:off x="133200" y="1023300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기초생활수급</a:t>
            </a:r>
            <a:r>
              <a:rPr lang="ko-KR" altLang="en-US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자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798" name="Google Shape;798;p30"/>
          <p:cNvSpPr/>
          <p:nvPr/>
        </p:nvSpPr>
        <p:spPr>
          <a:xfrm>
            <a:off x="3092400" y="1023300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독거노인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799" name="Google Shape;799;p30"/>
          <p:cNvSpPr/>
          <p:nvPr/>
        </p:nvSpPr>
        <p:spPr>
          <a:xfrm>
            <a:off x="6105162" y="1023300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요양기관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graphicFrame>
        <p:nvGraphicFramePr>
          <p:cNvPr id="800" name="Google Shape;800;p30"/>
          <p:cNvGraphicFramePr/>
          <p:nvPr>
            <p:extLst>
              <p:ext uri="{D42A27DB-BD31-4B8C-83A1-F6EECF244321}">
                <p14:modId xmlns:p14="http://schemas.microsoft.com/office/powerpoint/2010/main" val="754903684"/>
              </p:ext>
            </p:extLst>
          </p:nvPr>
        </p:nvGraphicFramePr>
        <p:xfrm>
          <a:off x="378350" y="1368434"/>
          <a:ext cx="2468875" cy="352011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591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4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29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순위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구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동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등촌3동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노원구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중계2.3동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3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노원구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월계2동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4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강남구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수서동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5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가양 2동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6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노원구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하계1동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7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강북구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번3동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8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가양3동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9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노원구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상계3.4동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10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도봉구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방학2동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801" name="Google Shape;801;p30"/>
          <p:cNvGraphicFramePr/>
          <p:nvPr>
            <p:extLst>
              <p:ext uri="{D42A27DB-BD31-4B8C-83A1-F6EECF244321}">
                <p14:modId xmlns:p14="http://schemas.microsoft.com/office/powerpoint/2010/main" val="3740503589"/>
              </p:ext>
            </p:extLst>
          </p:nvPr>
        </p:nvGraphicFramePr>
        <p:xfrm>
          <a:off x="3337563" y="1368435"/>
          <a:ext cx="2468875" cy="352011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5915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43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2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순위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구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"/>
                          <a:sym typeface="Roboto"/>
                        </a:rPr>
                        <a:t>동</a:t>
                      </a:r>
                      <a:endParaRPr sz="900" b="1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노원구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중계 2.3동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강동구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천호 2동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3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등촌3동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4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은평구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불광1동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5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양천구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신정3동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6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종로구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사직동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7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은평구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역촌동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8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동대문구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전농1동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9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동대문구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제기동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10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동대문구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용신동</a:t>
                      </a:r>
                      <a:endParaRPr sz="9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2" name="Google Shape;801;p30"/>
          <p:cNvGraphicFramePr/>
          <p:nvPr>
            <p:extLst>
              <p:ext uri="{D42A27DB-BD31-4B8C-83A1-F6EECF244321}">
                <p14:modId xmlns:p14="http://schemas.microsoft.com/office/powerpoint/2010/main" val="3854515888"/>
              </p:ext>
            </p:extLst>
          </p:nvPr>
        </p:nvGraphicFramePr>
        <p:xfrm>
          <a:off x="6350324" y="1368360"/>
          <a:ext cx="2468875" cy="3520110"/>
        </p:xfrm>
        <a:graphic>
          <a:graphicData uri="http://schemas.openxmlformats.org/drawingml/2006/table">
            <a:tbl>
              <a:tblPr>
                <a:noFill/>
                <a:tableStyleId>{FC905909-72B9-4AD7-B86C-83558DB1D13A}</a:tableStyleId>
              </a:tblPr>
              <a:tblGrid>
                <a:gridCol w="9420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68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"/>
                        </a:rPr>
                        <a:t>순위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"/>
                        </a:rPr>
                        <a:t>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도봉구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2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노원구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3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강서구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4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은평구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5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중랑구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6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구로구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7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양천구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8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송파구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9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강북구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10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900" b="0" i="0" u="none" strike="noStrike" cap="none" dirty="0">
                          <a:solidFill>
                            <a:srgbClr val="000000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Roboto Medium"/>
                          <a:sym typeface="Roboto Medium"/>
                        </a:rPr>
                        <a:t>관악구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1"/>
          <p:cNvSpPr txBox="1">
            <a:spLocks noGrp="1"/>
          </p:cNvSpPr>
          <p:nvPr>
            <p:ph type="ctrTitle"/>
          </p:nvPr>
        </p:nvSpPr>
        <p:spPr>
          <a:xfrm>
            <a:off x="1405469" y="217582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2.2 요인별 지도 시각화 : 잠재 고객 </a:t>
            </a:r>
            <a:r>
              <a:rPr lang="ko-KR" altLang="en-US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"/>
                <a:sym typeface="Roboto"/>
              </a:rPr>
              <a:t>노년층</a:t>
            </a:r>
            <a:endParaRPr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Roboto"/>
              <a:sym typeface="Roboto"/>
            </a:endParaRPr>
          </a:p>
        </p:txBody>
      </p:sp>
      <p:pic>
        <p:nvPicPr>
          <p:cNvPr id="814" name="Google Shape;8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87" y="1767279"/>
            <a:ext cx="2842139" cy="3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31"/>
          <p:cNvSpPr/>
          <p:nvPr/>
        </p:nvSpPr>
        <p:spPr>
          <a:xfrm>
            <a:off x="86888" y="949950"/>
            <a:ext cx="8959962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Group B 지도화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816" name="Google Shape;816;p31"/>
          <p:cNvSpPr/>
          <p:nvPr/>
        </p:nvSpPr>
        <p:spPr>
          <a:xfrm>
            <a:off x="86888" y="1326675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평균 소득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817" name="Google Shape;817;p31"/>
          <p:cNvSpPr/>
          <p:nvPr/>
        </p:nvSpPr>
        <p:spPr>
          <a:xfrm>
            <a:off x="3092400" y="1326663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연금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sp>
        <p:nvSpPr>
          <p:cNvPr id="818" name="Google Shape;818;p31"/>
          <p:cNvSpPr/>
          <p:nvPr/>
        </p:nvSpPr>
        <p:spPr>
          <a:xfrm>
            <a:off x="6097888" y="1326663"/>
            <a:ext cx="2959200" cy="322200"/>
          </a:xfrm>
          <a:prstGeom prst="snip2DiagRect">
            <a:avLst>
              <a:gd name="adj1" fmla="val 5000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유동 </a:t>
            </a:r>
            <a:r>
              <a:rPr lang="en" b="1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Roboto Black"/>
                <a:sym typeface="Roboto Black"/>
              </a:rPr>
              <a:t>인구</a:t>
            </a:r>
            <a:endParaRPr b="1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Roboto Black"/>
              <a:sym typeface="Roboto Black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61A82AC-D2E4-4637-9BDB-6C5358FB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645" y="1781881"/>
            <a:ext cx="2889955" cy="365323"/>
          </a:xfrm>
          <a:prstGeom prst="rect">
            <a:avLst/>
          </a:prstGeom>
        </p:spPr>
      </p:pic>
      <p:pic>
        <p:nvPicPr>
          <p:cNvPr id="5" name="그림 4" descr="텍스트, 지도이(가) 표시된 사진&#10;&#10;자동 생성된 설명">
            <a:hlinkClick r:id="rId5" action="ppaction://hlinkfile"/>
            <a:extLst>
              <a:ext uri="{FF2B5EF4-FFF2-40B4-BE49-F238E27FC236}">
                <a16:creationId xmlns:a16="http://schemas.microsoft.com/office/drawing/2014/main" xmlns="" id="{6D796BB5-C6DB-43B3-8BE6-CB2A1C0449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77" t="10377" r="7797"/>
          <a:stretch/>
        </p:blipFill>
        <p:spPr>
          <a:xfrm>
            <a:off x="3122299" y="2333967"/>
            <a:ext cx="2889955" cy="2322971"/>
          </a:xfrm>
          <a:prstGeom prst="rect">
            <a:avLst/>
          </a:prstGeom>
        </p:spPr>
      </p:pic>
      <p:pic>
        <p:nvPicPr>
          <p:cNvPr id="813" name="Google Shape;813;p31">
            <a:hlinkClick r:id="rId7" action="ppaction://hlinkfile"/>
          </p:cNvPr>
          <p:cNvPicPr preferRelativeResize="0"/>
          <p:nvPr/>
        </p:nvPicPr>
        <p:blipFill rotWithShape="1">
          <a:blip r:embed="rId8">
            <a:alphaModFix/>
          </a:blip>
          <a:srcRect l="2786" t="8383"/>
          <a:stretch/>
        </p:blipFill>
        <p:spPr>
          <a:xfrm>
            <a:off x="86888" y="2333967"/>
            <a:ext cx="2842139" cy="232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3181EEF-6A8E-468E-BCC2-2EF9DA096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4218" y="1781881"/>
            <a:ext cx="2762632" cy="371369"/>
          </a:xfrm>
          <a:prstGeom prst="rect">
            <a:avLst/>
          </a:prstGeom>
        </p:spPr>
      </p:pic>
      <p:pic>
        <p:nvPicPr>
          <p:cNvPr id="9" name="그림 8" descr="텍스트, 지도이(가) 표시된 사진&#10;&#10;자동 생성된 설명">
            <a:hlinkClick r:id="rId10" action="ppaction://hlinkfile"/>
            <a:extLst>
              <a:ext uri="{FF2B5EF4-FFF2-40B4-BE49-F238E27FC236}">
                <a16:creationId xmlns:a16="http://schemas.microsoft.com/office/drawing/2014/main" xmlns="" id="{ECFE1A33-F09E-4ADB-92D4-25CAD9925FC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902" t="8353" r="16094"/>
          <a:stretch/>
        </p:blipFill>
        <p:spPr>
          <a:xfrm>
            <a:off x="6205526" y="2333967"/>
            <a:ext cx="2841324" cy="23229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C407327-E751-4CC8-9FBE-6978F8169FC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594"/>
          <a:stretch/>
        </p:blipFill>
        <p:spPr>
          <a:xfrm>
            <a:off x="6284218" y="1783348"/>
            <a:ext cx="2762632" cy="363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1731</ep:Words>
  <ep:PresentationFormat>화면 슬라이드 쇼(16:9)</ep:PresentationFormat>
  <ep:Paragraphs>220</ep:Paragraphs>
  <ep:Slides>32</ep:Slides>
  <ep:Notes>32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Graphic Design Project Proposal by Slidesgo</vt:lpstr>
      <vt:lpstr>슬라이드 1</vt:lpstr>
      <vt:lpstr>TABLE OF CONTENTS</vt:lpstr>
      <vt:lpstr>1.1 분석 배경</vt:lpstr>
      <vt:lpstr>1.1 분석 배경</vt:lpstr>
      <vt:lpstr>1.2 분석 목적</vt:lpstr>
      <vt:lpstr>2.1 활용 데이터 정의</vt:lpstr>
      <vt:lpstr>2.2 요인별 지도 시각화 : 노인 사회취약계층</vt:lpstr>
      <vt:lpstr>2.2 요인별 지도 시각화</vt:lpstr>
      <vt:lpstr>2.2 요인별 지도 시각화 : 잠재 고객 노년층</vt:lpstr>
      <vt:lpstr>2.2 요인별 지도 시각화</vt:lpstr>
      <vt:lpstr>2.2 요인별 지도 시각화 : 은행분포</vt:lpstr>
      <vt:lpstr>3.1 데이터 처리방안 및 활용</vt:lpstr>
      <vt:lpstr>3.2 데이터 처리방안 및 활용 : 가중치</vt:lpstr>
      <vt:lpstr>3.3 데이터 처리방안 및 활용 : K-평균</vt:lpstr>
      <vt:lpstr>3.3 데이터 처리방안 및 활용 : K-평균</vt:lpstr>
      <vt:lpstr>3.3 데이터 처리방안 및 활용 : K-평균</vt:lpstr>
      <vt:lpstr>3.3 데이터 처리방안 및 활용 : K-평균</vt:lpstr>
      <vt:lpstr>3.4 데이터 처리방안 및 활용: 의사결정나무</vt:lpstr>
      <vt:lpstr>3.4 데이터 처리방안 및 활용: 의사결정나무</vt:lpstr>
      <vt:lpstr>3.4 데이터 처리방안 및 활용: 의사결정나무</vt:lpstr>
      <vt:lpstr>3.4 데이터 처리방안 및 활용: 의사결정나무</vt:lpstr>
      <vt:lpstr>4. 분석결과</vt:lpstr>
      <vt:lpstr>슬라이드 23</vt:lpstr>
      <vt:lpstr>4. 분석결과</vt:lpstr>
      <vt:lpstr>슬라이드 25</vt:lpstr>
      <vt:lpstr>5. 서비스 활용방안</vt:lpstr>
      <vt:lpstr>5. 서비스 활용방안</vt:lpstr>
      <vt:lpstr>6. 기대효과 및 한계점</vt:lpstr>
      <vt:lpstr>6. 기대효과 및 한계점</vt:lpstr>
      <vt:lpstr>7. 참고문헌 : 분석 데이터</vt:lpstr>
      <vt:lpstr>7. 참고문헌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 Yoon</dc:creator>
  <cp:lastModifiedBy>bkdon</cp:lastModifiedBy>
  <dcterms:modified xsi:type="dcterms:W3CDTF">2020-10-11T11:21:15.410</dcterms:modified>
  <cp:revision>156</cp:revision>
  <dc:title>PowerPoint 프레젠테이션</dc:title>
  <cp:version>1000.0000.01</cp:version>
</cp:coreProperties>
</file>